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8288000" cy="10287000"/>
  <p:notesSz cx="6858000" cy="9144000"/>
  <p:embeddedFontLst>
    <p:embeddedFont>
      <p:font typeface="Baloo" panose="020B0604020202020204" charset="0"/>
      <p:regular r:id="rId24"/>
    </p:embeddedFont>
    <p:embeddedFont>
      <p:font typeface="Georgia Pro Cond" panose="02040506050405020303" pitchFamily="18" charset="0"/>
      <p:regular r:id="rId25"/>
    </p:embeddedFont>
    <p:embeddedFont>
      <p:font typeface="Paytone One" panose="020B0604020202020204" charset="0"/>
      <p:regular r:id="rId26"/>
    </p:embeddedFont>
    <p:embeddedFont>
      <p:font typeface="Poppins" panose="00000500000000000000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072" autoAdjust="0"/>
  </p:normalViewPr>
  <p:slideViewPr>
    <p:cSldViewPr>
      <p:cViewPr varScale="1">
        <p:scale>
          <a:sx n="53" d="100"/>
          <a:sy n="53" d="100"/>
        </p:scale>
        <p:origin x="82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4CC4-C565-4301-81EE-C35E5FED91B0}" type="datetimeFigureOut">
              <a:rPr lang="vi-VN" smtClean="0"/>
              <a:t>Chủ Nhật 15/06/2025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51848-BDBB-4CA1-A547-413AAB95233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777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51848-BDBB-4CA1-A547-413AAB952330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251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18" Type="http://schemas.openxmlformats.org/officeDocument/2006/relationships/image" Target="../media/image8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34.svg"/><Relationship Id="rId17" Type="http://schemas.openxmlformats.org/officeDocument/2006/relationships/image" Target="../media/image87.png"/><Relationship Id="rId2" Type="http://schemas.openxmlformats.org/officeDocument/2006/relationships/image" Target="../media/image64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33.png"/><Relationship Id="rId5" Type="http://schemas.openxmlformats.org/officeDocument/2006/relationships/image" Target="../media/image82.png"/><Relationship Id="rId15" Type="http://schemas.openxmlformats.org/officeDocument/2006/relationships/image" Target="../media/image85.png"/><Relationship Id="rId10" Type="http://schemas.openxmlformats.org/officeDocument/2006/relationships/image" Target="../media/image84.png"/><Relationship Id="rId19" Type="http://schemas.openxmlformats.org/officeDocument/2006/relationships/image" Target="../media/image89.svg"/><Relationship Id="rId4" Type="http://schemas.openxmlformats.org/officeDocument/2006/relationships/image" Target="../media/image13.svg"/><Relationship Id="rId9" Type="http://schemas.openxmlformats.org/officeDocument/2006/relationships/image" Target="../media/image7.svg"/><Relationship Id="rId1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3.png"/><Relationship Id="rId18" Type="http://schemas.openxmlformats.org/officeDocument/2006/relationships/image" Target="../media/image94.png"/><Relationship Id="rId3" Type="http://schemas.openxmlformats.org/officeDocument/2006/relationships/image" Target="../media/image15.png"/><Relationship Id="rId21" Type="http://schemas.openxmlformats.org/officeDocument/2006/relationships/image" Target="../media/image97.svg"/><Relationship Id="rId7" Type="http://schemas.openxmlformats.org/officeDocument/2006/relationships/image" Target="../media/image13.svg"/><Relationship Id="rId12" Type="http://schemas.openxmlformats.org/officeDocument/2006/relationships/image" Target="../media/image92.png"/><Relationship Id="rId17" Type="http://schemas.openxmlformats.org/officeDocument/2006/relationships/image" Target="../media/image34.svg"/><Relationship Id="rId2" Type="http://schemas.openxmlformats.org/officeDocument/2006/relationships/image" Target="../media/image64.png"/><Relationship Id="rId16" Type="http://schemas.openxmlformats.org/officeDocument/2006/relationships/image" Target="../media/image33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1.png"/><Relationship Id="rId5" Type="http://schemas.openxmlformats.org/officeDocument/2006/relationships/image" Target="../media/image19.svg"/><Relationship Id="rId15" Type="http://schemas.openxmlformats.org/officeDocument/2006/relationships/image" Target="../media/image89.svg"/><Relationship Id="rId10" Type="http://schemas.openxmlformats.org/officeDocument/2006/relationships/image" Target="../media/image90.png"/><Relationship Id="rId19" Type="http://schemas.openxmlformats.org/officeDocument/2006/relationships/image" Target="../media/image95.png"/><Relationship Id="rId4" Type="http://schemas.openxmlformats.org/officeDocument/2006/relationships/image" Target="../media/image18.png"/><Relationship Id="rId9" Type="http://schemas.openxmlformats.org/officeDocument/2006/relationships/image" Target="../media/image7.svg"/><Relationship Id="rId1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99.png"/><Relationship Id="rId3" Type="http://schemas.openxmlformats.org/officeDocument/2006/relationships/image" Target="../media/image33.png"/><Relationship Id="rId7" Type="http://schemas.openxmlformats.org/officeDocument/2006/relationships/image" Target="../media/image12.png"/><Relationship Id="rId12" Type="http://schemas.openxmlformats.org/officeDocument/2006/relationships/image" Target="../media/image98.png"/><Relationship Id="rId17" Type="http://schemas.openxmlformats.org/officeDocument/2006/relationships/image" Target="../media/image97.svg"/><Relationship Id="rId2" Type="http://schemas.openxmlformats.org/officeDocument/2006/relationships/image" Target="../media/image6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01.png"/><Relationship Id="rId10" Type="http://schemas.openxmlformats.org/officeDocument/2006/relationships/image" Target="../media/image19.svg"/><Relationship Id="rId4" Type="http://schemas.openxmlformats.org/officeDocument/2006/relationships/image" Target="../media/image34.svg"/><Relationship Id="rId9" Type="http://schemas.openxmlformats.org/officeDocument/2006/relationships/image" Target="../media/image18.png"/><Relationship Id="rId1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4.png"/><Relationship Id="rId3" Type="http://schemas.openxmlformats.org/officeDocument/2006/relationships/image" Target="../media/image64.png"/><Relationship Id="rId7" Type="http://schemas.openxmlformats.org/officeDocument/2006/relationships/image" Target="../media/image6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02.png"/><Relationship Id="rId5" Type="http://schemas.openxmlformats.org/officeDocument/2006/relationships/image" Target="../media/image18.png"/><Relationship Id="rId15" Type="http://schemas.openxmlformats.org/officeDocument/2006/relationships/image" Target="../media/image106.png"/><Relationship Id="rId10" Type="http://schemas.openxmlformats.org/officeDocument/2006/relationships/image" Target="../media/image13.svg"/><Relationship Id="rId4" Type="http://schemas.openxmlformats.org/officeDocument/2006/relationships/image" Target="../media/image15.png"/><Relationship Id="rId9" Type="http://schemas.openxmlformats.org/officeDocument/2006/relationships/image" Target="../media/image12.png"/><Relationship Id="rId1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5.png"/><Relationship Id="rId7" Type="http://schemas.openxmlformats.org/officeDocument/2006/relationships/image" Target="../media/image13.svg"/><Relationship Id="rId12" Type="http://schemas.openxmlformats.org/officeDocument/2006/relationships/image" Target="../media/image1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09.png"/><Relationship Id="rId5" Type="http://schemas.openxmlformats.org/officeDocument/2006/relationships/image" Target="../media/image7.sv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6.png"/><Relationship Id="rId9" Type="http://schemas.openxmlformats.org/officeDocument/2006/relationships/image" Target="../media/image107.svg"/><Relationship Id="rId14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5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14.png"/><Relationship Id="rId17" Type="http://schemas.openxmlformats.org/officeDocument/2006/relationships/image" Target="../media/image119.svg"/><Relationship Id="rId2" Type="http://schemas.openxmlformats.org/officeDocument/2006/relationships/image" Target="../media/image6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34.svg"/><Relationship Id="rId5" Type="http://schemas.openxmlformats.org/officeDocument/2006/relationships/image" Target="../media/image18.png"/><Relationship Id="rId15" Type="http://schemas.openxmlformats.org/officeDocument/2006/relationships/image" Target="../media/image117.png"/><Relationship Id="rId10" Type="http://schemas.openxmlformats.org/officeDocument/2006/relationships/image" Target="../media/image33.png"/><Relationship Id="rId4" Type="http://schemas.openxmlformats.org/officeDocument/2006/relationships/image" Target="../media/image13.svg"/><Relationship Id="rId9" Type="http://schemas.openxmlformats.org/officeDocument/2006/relationships/image" Target="../media/image7.svg"/><Relationship Id="rId1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9.svg"/><Relationship Id="rId18" Type="http://schemas.openxmlformats.org/officeDocument/2006/relationships/image" Target="../media/image124.svg"/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64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3.svg"/><Relationship Id="rId5" Type="http://schemas.openxmlformats.org/officeDocument/2006/relationships/image" Target="../media/image18.png"/><Relationship Id="rId15" Type="http://schemas.openxmlformats.org/officeDocument/2006/relationships/image" Target="../media/image121.png"/><Relationship Id="rId10" Type="http://schemas.openxmlformats.org/officeDocument/2006/relationships/image" Target="../media/image12.png"/><Relationship Id="rId4" Type="http://schemas.openxmlformats.org/officeDocument/2006/relationships/image" Target="../media/image34.svg"/><Relationship Id="rId9" Type="http://schemas.openxmlformats.org/officeDocument/2006/relationships/image" Target="../media/image7.svg"/><Relationship Id="rId1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6.png"/><Relationship Id="rId3" Type="http://schemas.openxmlformats.org/officeDocument/2006/relationships/image" Target="../media/image33.png"/><Relationship Id="rId7" Type="http://schemas.openxmlformats.org/officeDocument/2006/relationships/image" Target="../media/image19.svg"/><Relationship Id="rId12" Type="http://schemas.openxmlformats.org/officeDocument/2006/relationships/image" Target="../media/image12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3.svg"/><Relationship Id="rId5" Type="http://schemas.openxmlformats.org/officeDocument/2006/relationships/image" Target="../media/image15.png"/><Relationship Id="rId15" Type="http://schemas.openxmlformats.org/officeDocument/2006/relationships/image" Target="../media/image128.png"/><Relationship Id="rId10" Type="http://schemas.openxmlformats.org/officeDocument/2006/relationships/image" Target="../media/image12.png"/><Relationship Id="rId4" Type="http://schemas.openxmlformats.org/officeDocument/2006/relationships/image" Target="../media/image34.svg"/><Relationship Id="rId9" Type="http://schemas.openxmlformats.org/officeDocument/2006/relationships/image" Target="../media/image124.svg"/><Relationship Id="rId1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0.png"/><Relationship Id="rId18" Type="http://schemas.openxmlformats.org/officeDocument/2006/relationships/image" Target="../media/image124.svg"/><Relationship Id="rId3" Type="http://schemas.openxmlformats.org/officeDocument/2006/relationships/image" Target="../media/image33.png"/><Relationship Id="rId7" Type="http://schemas.openxmlformats.org/officeDocument/2006/relationships/image" Target="../media/image19.svg"/><Relationship Id="rId12" Type="http://schemas.openxmlformats.org/officeDocument/2006/relationships/image" Target="../media/image129.png"/><Relationship Id="rId17" Type="http://schemas.openxmlformats.org/officeDocument/2006/relationships/image" Target="../media/image123.png"/><Relationship Id="rId2" Type="http://schemas.openxmlformats.org/officeDocument/2006/relationships/image" Target="../media/image64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7.svg"/><Relationship Id="rId5" Type="http://schemas.openxmlformats.org/officeDocument/2006/relationships/image" Target="../media/image15.png"/><Relationship Id="rId15" Type="http://schemas.openxmlformats.org/officeDocument/2006/relationships/image" Target="../media/image132.png"/><Relationship Id="rId10" Type="http://schemas.openxmlformats.org/officeDocument/2006/relationships/image" Target="../media/image6.png"/><Relationship Id="rId4" Type="http://schemas.openxmlformats.org/officeDocument/2006/relationships/image" Target="../media/image34.svg"/><Relationship Id="rId9" Type="http://schemas.openxmlformats.org/officeDocument/2006/relationships/image" Target="../media/image13.svg"/><Relationship Id="rId14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7.svg"/><Relationship Id="rId18" Type="http://schemas.openxmlformats.org/officeDocument/2006/relationships/image" Target="../media/image138.png"/><Relationship Id="rId3" Type="http://schemas.openxmlformats.org/officeDocument/2006/relationships/image" Target="../media/image33.png"/><Relationship Id="rId21" Type="http://schemas.openxmlformats.org/officeDocument/2006/relationships/image" Target="../media/image141.png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17" Type="http://schemas.openxmlformats.org/officeDocument/2006/relationships/image" Target="../media/image137.png"/><Relationship Id="rId2" Type="http://schemas.openxmlformats.org/officeDocument/2006/relationships/image" Target="../media/image64.png"/><Relationship Id="rId16" Type="http://schemas.openxmlformats.org/officeDocument/2006/relationships/image" Target="../media/image136.png"/><Relationship Id="rId20" Type="http://schemas.openxmlformats.org/officeDocument/2006/relationships/image" Target="../media/image1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3.svg"/><Relationship Id="rId5" Type="http://schemas.openxmlformats.org/officeDocument/2006/relationships/image" Target="../media/image18.png"/><Relationship Id="rId15" Type="http://schemas.openxmlformats.org/officeDocument/2006/relationships/image" Target="../media/image135.png"/><Relationship Id="rId10" Type="http://schemas.openxmlformats.org/officeDocument/2006/relationships/image" Target="../media/image12.png"/><Relationship Id="rId19" Type="http://schemas.openxmlformats.org/officeDocument/2006/relationships/image" Target="../media/image139.png"/><Relationship Id="rId4" Type="http://schemas.openxmlformats.org/officeDocument/2006/relationships/image" Target="../media/image34.svg"/><Relationship Id="rId9" Type="http://schemas.openxmlformats.org/officeDocument/2006/relationships/image" Target="../media/image124.svg"/><Relationship Id="rId14" Type="http://schemas.openxmlformats.org/officeDocument/2006/relationships/image" Target="../media/image134.png"/><Relationship Id="rId22" Type="http://schemas.openxmlformats.org/officeDocument/2006/relationships/image" Target="../media/image14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svg"/><Relationship Id="rId18" Type="http://schemas.openxmlformats.org/officeDocument/2006/relationships/image" Target="../media/image24.svg"/><Relationship Id="rId3" Type="http://schemas.openxmlformats.org/officeDocument/2006/relationships/image" Target="../media/image12.png"/><Relationship Id="rId21" Type="http://schemas.openxmlformats.org/officeDocument/2006/relationships/image" Target="../media/image27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svg"/><Relationship Id="rId5" Type="http://schemas.openxmlformats.org/officeDocument/2006/relationships/image" Target="../media/image15.png"/><Relationship Id="rId15" Type="http://schemas.openxmlformats.org/officeDocument/2006/relationships/image" Target="../media/image21.svg"/><Relationship Id="rId10" Type="http://schemas.openxmlformats.org/officeDocument/2006/relationships/image" Target="../media/image10.png"/><Relationship Id="rId19" Type="http://schemas.openxmlformats.org/officeDocument/2006/relationships/image" Target="../media/image25.png"/><Relationship Id="rId4" Type="http://schemas.openxmlformats.org/officeDocument/2006/relationships/image" Target="../media/image13.svg"/><Relationship Id="rId9" Type="http://schemas.openxmlformats.org/officeDocument/2006/relationships/image" Target="../media/image17.svg"/><Relationship Id="rId14" Type="http://schemas.openxmlformats.org/officeDocument/2006/relationships/image" Target="../media/image20.png"/><Relationship Id="rId22" Type="http://schemas.openxmlformats.org/officeDocument/2006/relationships/image" Target="../media/image2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4.svg"/><Relationship Id="rId7" Type="http://schemas.openxmlformats.org/officeDocument/2006/relationships/image" Target="../media/image140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1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svg"/><Relationship Id="rId4" Type="http://schemas.openxmlformats.org/officeDocument/2006/relationships/image" Target="../media/image1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3.png"/><Relationship Id="rId18" Type="http://schemas.openxmlformats.org/officeDocument/2006/relationships/image" Target="../media/image21.svg"/><Relationship Id="rId26" Type="http://schemas.openxmlformats.org/officeDocument/2006/relationships/image" Target="../media/image40.png"/><Relationship Id="rId3" Type="http://schemas.openxmlformats.org/officeDocument/2006/relationships/image" Target="../media/image19.svg"/><Relationship Id="rId21" Type="http://schemas.openxmlformats.org/officeDocument/2006/relationships/image" Target="../media/image35.png"/><Relationship Id="rId7" Type="http://schemas.openxmlformats.org/officeDocument/2006/relationships/image" Target="../media/image30.svg"/><Relationship Id="rId12" Type="http://schemas.openxmlformats.org/officeDocument/2006/relationships/image" Target="../media/image22.png"/><Relationship Id="rId17" Type="http://schemas.openxmlformats.org/officeDocument/2006/relationships/image" Target="../media/image20.png"/><Relationship Id="rId25" Type="http://schemas.openxmlformats.org/officeDocument/2006/relationships/image" Target="../media/image39.png"/><Relationship Id="rId2" Type="http://schemas.openxmlformats.org/officeDocument/2006/relationships/image" Target="../media/image18.png"/><Relationship Id="rId16" Type="http://schemas.openxmlformats.org/officeDocument/2006/relationships/image" Target="../media/image32.svg"/><Relationship Id="rId20" Type="http://schemas.openxmlformats.org/officeDocument/2006/relationships/image" Target="../media/image34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28.svg"/><Relationship Id="rId24" Type="http://schemas.openxmlformats.org/officeDocument/2006/relationships/image" Target="../media/image38.svg"/><Relationship Id="rId5" Type="http://schemas.openxmlformats.org/officeDocument/2006/relationships/image" Target="../media/image7.svg"/><Relationship Id="rId15" Type="http://schemas.openxmlformats.org/officeDocument/2006/relationships/image" Target="../media/image31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7.png"/><Relationship Id="rId19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26.svg"/><Relationship Id="rId14" Type="http://schemas.openxmlformats.org/officeDocument/2006/relationships/image" Target="../media/image24.svg"/><Relationship Id="rId22" Type="http://schemas.openxmlformats.org/officeDocument/2006/relationships/image" Target="../media/image36.svg"/><Relationship Id="rId27" Type="http://schemas.openxmlformats.org/officeDocument/2006/relationships/image" Target="../media/image41.svg"/><Relationship Id="rId30" Type="http://schemas.openxmlformats.org/officeDocument/2006/relationships/image" Target="../media/image4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51.png"/><Relationship Id="rId26" Type="http://schemas.openxmlformats.org/officeDocument/2006/relationships/image" Target="../media/image59.svg"/><Relationship Id="rId3" Type="http://schemas.openxmlformats.org/officeDocument/2006/relationships/image" Target="../media/image46.svg"/><Relationship Id="rId21" Type="http://schemas.openxmlformats.org/officeDocument/2006/relationships/image" Target="../media/image54.png"/><Relationship Id="rId7" Type="http://schemas.openxmlformats.org/officeDocument/2006/relationships/image" Target="../media/image36.svg"/><Relationship Id="rId12" Type="http://schemas.openxmlformats.org/officeDocument/2006/relationships/image" Target="../media/image41.sv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45.png"/><Relationship Id="rId16" Type="http://schemas.openxmlformats.org/officeDocument/2006/relationships/image" Target="../media/image49.pn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7.svg"/><Relationship Id="rId5" Type="http://schemas.openxmlformats.org/officeDocument/2006/relationships/image" Target="../media/image44.svg"/><Relationship Id="rId15" Type="http://schemas.openxmlformats.org/officeDocument/2006/relationships/image" Target="../media/image48.sv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39.png"/><Relationship Id="rId19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38.sv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5.svg"/><Relationship Id="rId18" Type="http://schemas.openxmlformats.org/officeDocument/2006/relationships/image" Target="../media/image58.png"/><Relationship Id="rId3" Type="http://schemas.openxmlformats.org/officeDocument/2006/relationships/image" Target="../media/image47.png"/><Relationship Id="rId21" Type="http://schemas.openxmlformats.org/officeDocument/2006/relationships/image" Target="../media/image19.sv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17" Type="http://schemas.openxmlformats.org/officeDocument/2006/relationships/image" Target="../media/image57.svg"/><Relationship Id="rId2" Type="http://schemas.openxmlformats.org/officeDocument/2006/relationships/image" Target="../media/image64.png"/><Relationship Id="rId16" Type="http://schemas.openxmlformats.org/officeDocument/2006/relationships/image" Target="../media/image5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3.svg"/><Relationship Id="rId24" Type="http://schemas.openxmlformats.org/officeDocument/2006/relationships/image" Target="../media/image62.png"/><Relationship Id="rId5" Type="http://schemas.openxmlformats.org/officeDocument/2006/relationships/image" Target="../media/image49.png"/><Relationship Id="rId15" Type="http://schemas.openxmlformats.org/officeDocument/2006/relationships/image" Target="../media/image34.svg"/><Relationship Id="rId23" Type="http://schemas.openxmlformats.org/officeDocument/2006/relationships/image" Target="../media/image61.svg"/><Relationship Id="rId10" Type="http://schemas.openxmlformats.org/officeDocument/2006/relationships/image" Target="../media/image52.png"/><Relationship Id="rId19" Type="http://schemas.openxmlformats.org/officeDocument/2006/relationships/image" Target="../media/image59.svg"/><Relationship Id="rId4" Type="http://schemas.openxmlformats.org/officeDocument/2006/relationships/image" Target="../media/image48.svg"/><Relationship Id="rId9" Type="http://schemas.openxmlformats.org/officeDocument/2006/relationships/image" Target="../media/image7.svg"/><Relationship Id="rId14" Type="http://schemas.openxmlformats.org/officeDocument/2006/relationships/image" Target="../media/image33.png"/><Relationship Id="rId22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69.png"/><Relationship Id="rId7" Type="http://schemas.openxmlformats.org/officeDocument/2006/relationships/image" Target="../media/image7.svg"/><Relationship Id="rId12" Type="http://schemas.openxmlformats.org/officeDocument/2006/relationships/image" Target="../media/image19.svg"/><Relationship Id="rId17" Type="http://schemas.openxmlformats.org/officeDocument/2006/relationships/image" Target="../media/image15.png"/><Relationship Id="rId2" Type="http://schemas.openxmlformats.org/officeDocument/2006/relationships/image" Target="../media/image64.png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34.svg"/><Relationship Id="rId15" Type="http://schemas.openxmlformats.org/officeDocument/2006/relationships/image" Target="../media/image71.png"/><Relationship Id="rId10" Type="http://schemas.openxmlformats.org/officeDocument/2006/relationships/image" Target="../media/image68.svg"/><Relationship Id="rId4" Type="http://schemas.openxmlformats.org/officeDocument/2006/relationships/image" Target="../media/image33.png"/><Relationship Id="rId9" Type="http://schemas.openxmlformats.org/officeDocument/2006/relationships/image" Target="../media/image67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73.png"/><Relationship Id="rId4" Type="http://schemas.openxmlformats.org/officeDocument/2006/relationships/image" Target="../media/image19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20" y="2150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385" b="-1909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051140" y="2065492"/>
            <a:ext cx="1504297" cy="1506703"/>
          </a:xfrm>
          <a:custGeom>
            <a:avLst/>
            <a:gdLst/>
            <a:ahLst/>
            <a:cxnLst/>
            <a:rect l="l" t="t" r="r" b="b"/>
            <a:pathLst>
              <a:path w="1504297" h="1506703">
                <a:moveTo>
                  <a:pt x="0" y="0"/>
                </a:moveTo>
                <a:lnTo>
                  <a:pt x="1504296" y="0"/>
                </a:lnTo>
                <a:lnTo>
                  <a:pt x="1504296" y="1506704"/>
                </a:lnTo>
                <a:lnTo>
                  <a:pt x="0" y="1506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2790844" y="3709673"/>
            <a:ext cx="6024888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2F70"/>
                </a:solidFill>
                <a:latin typeface="Baloo"/>
                <a:ea typeface="Baloo"/>
                <a:cs typeface="Baloo"/>
                <a:sym typeface="Baloo"/>
              </a:rPr>
              <a:t>ĐỒ ÁN TỐT NGHIỆP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28311" y="544033"/>
            <a:ext cx="7413025" cy="66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 spc="-120">
                <a:solidFill>
                  <a:srgbClr val="000000"/>
                </a:solidFill>
                <a:latin typeface="Paytone One" panose="020B0604020202020204" charset="0"/>
                <a:ea typeface="Poppins Bold"/>
                <a:cs typeface="Poppins Bold"/>
                <a:sym typeface="Poppins Bold"/>
              </a:rPr>
              <a:t>TRƯỜNG ĐẠI HỌC NHA TRANG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42186" y="1318732"/>
            <a:ext cx="6751143" cy="53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000" b="1" spc="225">
                <a:solidFill>
                  <a:srgbClr val="FF6161"/>
                </a:solidFill>
                <a:latin typeface="Paytone One" panose="020B0604020202020204" charset="0"/>
                <a:ea typeface="Poppins Bold"/>
                <a:cs typeface="Poppins Bold"/>
                <a:sym typeface="Poppins Bold"/>
              </a:rPr>
              <a:t>KHOA: CÔNG NGHỆ THÔNG TIN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341029" y="-2065450"/>
            <a:ext cx="16264216" cy="14788276"/>
            <a:chOff x="0" y="0"/>
            <a:chExt cx="768214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8214" cy="698500"/>
            </a:xfrm>
            <a:custGeom>
              <a:avLst/>
              <a:gdLst/>
              <a:ahLst/>
              <a:cxnLst/>
              <a:rect l="l" t="t" r="r" b="b"/>
              <a:pathLst>
                <a:path w="768214" h="698500">
                  <a:moveTo>
                    <a:pt x="768214" y="349250"/>
                  </a:moveTo>
                  <a:lnTo>
                    <a:pt x="56501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65014" y="0"/>
                  </a:lnTo>
                  <a:lnTo>
                    <a:pt x="768214" y="349250"/>
                  </a:lnTo>
                  <a:close/>
                </a:path>
              </a:pathLst>
            </a:custGeom>
            <a:solidFill>
              <a:srgbClr val="50ABE4">
                <a:alpha val="7843"/>
              </a:srgbClr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57150"/>
              <a:ext cx="539614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94FC0D-EE5F-17F6-EF30-8CFF761B5F3D}"/>
              </a:ext>
            </a:extLst>
          </p:cNvPr>
          <p:cNvGrpSpPr/>
          <p:nvPr/>
        </p:nvGrpSpPr>
        <p:grpSpPr>
          <a:xfrm>
            <a:off x="11300369" y="-5231924"/>
            <a:ext cx="17923048" cy="17447804"/>
            <a:chOff x="11300369" y="-5231924"/>
            <a:chExt cx="17923048" cy="17447804"/>
          </a:xfrm>
        </p:grpSpPr>
        <p:grpSp>
          <p:nvGrpSpPr>
            <p:cNvPr id="10" name="Group 10"/>
            <p:cNvGrpSpPr/>
            <p:nvPr/>
          </p:nvGrpSpPr>
          <p:grpSpPr>
            <a:xfrm>
              <a:off x="12353054" y="-2572396"/>
              <a:ext cx="16870363" cy="14788276"/>
              <a:chOff x="0" y="0"/>
              <a:chExt cx="796844" cy="6985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9684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6844" h="698500">
                    <a:moveTo>
                      <a:pt x="796844" y="349250"/>
                    </a:moveTo>
                    <a:lnTo>
                      <a:pt x="593644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593644" y="0"/>
                    </a:lnTo>
                    <a:lnTo>
                      <a:pt x="796844" y="349250"/>
                    </a:lnTo>
                    <a:close/>
                  </a:path>
                </a:pathLst>
              </a:custGeom>
              <a:solidFill>
                <a:srgbClr val="50ABE4">
                  <a:alpha val="7843"/>
                </a:srgbClr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14300" y="-57150"/>
                <a:ext cx="568244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13415967" y="491115"/>
              <a:ext cx="13061915" cy="11004664"/>
            </a:xfrm>
            <a:custGeom>
              <a:avLst/>
              <a:gdLst/>
              <a:ahLst/>
              <a:cxnLst/>
              <a:rect l="l" t="t" r="r" b="b"/>
              <a:pathLst>
                <a:path w="13061915" h="11004664">
                  <a:moveTo>
                    <a:pt x="0" y="0"/>
                  </a:moveTo>
                  <a:lnTo>
                    <a:pt x="13061915" y="0"/>
                  </a:lnTo>
                  <a:lnTo>
                    <a:pt x="13061915" y="11004664"/>
                  </a:lnTo>
                  <a:lnTo>
                    <a:pt x="0" y="11004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11300369" y="1638558"/>
              <a:ext cx="8608845" cy="7398226"/>
              <a:chOff x="0" y="0"/>
              <a:chExt cx="812800" cy="6985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14180" r="-14180"/>
                </a:stretch>
              </a:blipFill>
              <a:ln w="419100" cap="sq">
                <a:solidFill>
                  <a:srgbClr val="00639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1539528" y="-5231924"/>
              <a:ext cx="7369249" cy="6332949"/>
              <a:chOff x="0" y="0"/>
              <a:chExt cx="812800" cy="6985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0419B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813397" y="4590601"/>
            <a:ext cx="10106333" cy="211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3799">
                <a:solidFill>
                  <a:srgbClr val="3275C5"/>
                </a:solidFill>
                <a:latin typeface="Baloo"/>
                <a:ea typeface="Baloo"/>
                <a:cs typeface="Baloo"/>
                <a:sym typeface="Baloo"/>
              </a:rPr>
              <a:t>ĐỀ TÀI: XÂY DỰNG ỨNG DỤNG THEO DÕI BỆNH NHÂN ĐIỀU TRỊ NGOẠI TRÚ TẠI BỆNH VIỆN </a:t>
            </a:r>
          </a:p>
          <a:p>
            <a:pPr algn="ctr">
              <a:lnSpc>
                <a:spcPts val="5699"/>
              </a:lnSpc>
            </a:pPr>
            <a:r>
              <a:rPr lang="en-US" sz="3799">
                <a:solidFill>
                  <a:srgbClr val="3275C5"/>
                </a:solidFill>
                <a:latin typeface="Baloo"/>
                <a:ea typeface="Baloo"/>
                <a:cs typeface="Baloo"/>
                <a:sym typeface="Baloo"/>
              </a:rPr>
              <a:t>Y HỌC CỔ TRUYỀN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C8F6F5-4BA3-3208-7299-6607424CB99C}"/>
              </a:ext>
            </a:extLst>
          </p:cNvPr>
          <p:cNvGrpSpPr/>
          <p:nvPr/>
        </p:nvGrpSpPr>
        <p:grpSpPr>
          <a:xfrm>
            <a:off x="-1590253" y="6231991"/>
            <a:ext cx="12924132" cy="4483119"/>
            <a:chOff x="-1590253" y="6231991"/>
            <a:chExt cx="12924132" cy="4483119"/>
          </a:xfrm>
        </p:grpSpPr>
        <p:grpSp>
          <p:nvGrpSpPr>
            <p:cNvPr id="20" name="Group 20"/>
            <p:cNvGrpSpPr/>
            <p:nvPr/>
          </p:nvGrpSpPr>
          <p:grpSpPr>
            <a:xfrm>
              <a:off x="841255" y="6703247"/>
              <a:ext cx="2007874" cy="3346942"/>
              <a:chOff x="0" y="0"/>
              <a:chExt cx="406400" cy="67743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06400" cy="677432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77432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677432"/>
                    </a:lnTo>
                    <a:lnTo>
                      <a:pt x="0" y="67743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395D91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01600" y="-38100"/>
                <a:ext cx="203200" cy="7155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84233" y="6703247"/>
              <a:ext cx="2113958" cy="2333537"/>
              <a:chOff x="0" y="0"/>
              <a:chExt cx="406400" cy="44861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06400" cy="448613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48613">
                    <a:moveTo>
                      <a:pt x="203200" y="0"/>
                    </a:moveTo>
                    <a:lnTo>
                      <a:pt x="0" y="0"/>
                    </a:lnTo>
                    <a:lnTo>
                      <a:pt x="203200" y="448613"/>
                    </a:lnTo>
                    <a:lnTo>
                      <a:pt x="406400" y="44861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A162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01600" y="-38100"/>
                <a:ext cx="203200" cy="4867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1404001">
              <a:off x="-1056979" y="6231991"/>
              <a:ext cx="2113958" cy="4407146"/>
              <a:chOff x="0" y="0"/>
              <a:chExt cx="406400" cy="84725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06400" cy="847256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847256">
                    <a:moveTo>
                      <a:pt x="203200" y="0"/>
                    </a:moveTo>
                    <a:lnTo>
                      <a:pt x="0" y="0"/>
                    </a:lnTo>
                    <a:lnTo>
                      <a:pt x="203200" y="847256"/>
                    </a:lnTo>
                    <a:lnTo>
                      <a:pt x="406400" y="847256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A162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01600" y="-38100"/>
                <a:ext cx="203200" cy="8853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-1590253" y="7152341"/>
              <a:ext cx="12924132" cy="2586736"/>
              <a:chOff x="0" y="0"/>
              <a:chExt cx="1748682" cy="34999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4533" y="0"/>
                <a:ext cx="1739615" cy="349995"/>
              </a:xfrm>
              <a:custGeom>
                <a:avLst/>
                <a:gdLst/>
                <a:ahLst/>
                <a:cxnLst/>
                <a:rect l="l" t="t" r="r" b="b"/>
                <a:pathLst>
                  <a:path w="1739615" h="349995">
                    <a:moveTo>
                      <a:pt x="210049" y="0"/>
                    </a:moveTo>
                    <a:lnTo>
                      <a:pt x="1732767" y="0"/>
                    </a:lnTo>
                    <a:cubicBezTo>
                      <a:pt x="1735111" y="0"/>
                      <a:pt x="1737277" y="1252"/>
                      <a:pt x="1738446" y="3283"/>
                    </a:cubicBezTo>
                    <a:cubicBezTo>
                      <a:pt x="1739616" y="5315"/>
                      <a:pt x="1739611" y="7816"/>
                      <a:pt x="1738434" y="9843"/>
                    </a:cubicBezTo>
                    <a:lnTo>
                      <a:pt x="1546663" y="340152"/>
                    </a:lnTo>
                    <a:cubicBezTo>
                      <a:pt x="1543126" y="346245"/>
                      <a:pt x="1536613" y="349995"/>
                      <a:pt x="1529567" y="349995"/>
                    </a:cubicBezTo>
                    <a:lnTo>
                      <a:pt x="6849" y="349995"/>
                    </a:lnTo>
                    <a:cubicBezTo>
                      <a:pt x="4505" y="349995"/>
                      <a:pt x="2339" y="348743"/>
                      <a:pt x="1170" y="346711"/>
                    </a:cubicBezTo>
                    <a:cubicBezTo>
                      <a:pt x="0" y="344680"/>
                      <a:pt x="5" y="342179"/>
                      <a:pt x="1182" y="340152"/>
                    </a:cubicBezTo>
                    <a:lnTo>
                      <a:pt x="192952" y="9843"/>
                    </a:lnTo>
                    <a:cubicBezTo>
                      <a:pt x="196490" y="3750"/>
                      <a:pt x="203003" y="0"/>
                      <a:pt x="21004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89CBB">
                      <a:alpha val="100000"/>
                    </a:srgbClr>
                  </a:gs>
                  <a:gs pos="100000">
                    <a:srgbClr val="2547B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01600" y="19050"/>
                <a:ext cx="1545482" cy="330945"/>
              </a:xfrm>
              <a:prstGeom prst="rect">
                <a:avLst/>
              </a:prstGeom>
            </p:spPr>
            <p:txBody>
              <a:bodyPr lIns="109834" tIns="109834" rIns="109834" bIns="109834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028700" y="7521164"/>
              <a:ext cx="9549176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en-US" sz="3000" spc="-89">
                  <a:solidFill>
                    <a:srgbClr val="FFFFFF"/>
                  </a:solidFill>
                  <a:latin typeface="Aptos" panose="020B0004020202020204" pitchFamily="34" charset="0"/>
                  <a:ea typeface="Poppins"/>
                  <a:cs typeface="Poppins"/>
                  <a:sym typeface="Poppins"/>
                </a:rPr>
                <a:t>Sinh viên thực hiện: Nguyễn Khắc Duy Hưng</a:t>
              </a:r>
            </a:p>
            <a:p>
              <a:pPr algn="just">
                <a:lnSpc>
                  <a:spcPts val="4500"/>
                </a:lnSpc>
              </a:pPr>
              <a:r>
                <a:rPr lang="en-US" sz="3000" spc="-89">
                  <a:solidFill>
                    <a:srgbClr val="FFFFFF"/>
                  </a:solidFill>
                  <a:latin typeface="Aptos" panose="020B0004020202020204" pitchFamily="34" charset="0"/>
                  <a:ea typeface="Poppins"/>
                  <a:cs typeface="Poppins"/>
                  <a:sym typeface="Poppins"/>
                </a:rPr>
                <a:t>Mã số </a:t>
              </a:r>
              <a:r>
                <a:rPr lang="en-US" sz="3000" spc="-89">
                  <a:solidFill>
                    <a:srgbClr val="FFFFFF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rPr>
                <a:t>sinh</a:t>
              </a:r>
              <a:r>
                <a:rPr lang="en-US" sz="3000" spc="-89">
                  <a:solidFill>
                    <a:srgbClr val="FFFFFF"/>
                  </a:solidFill>
                  <a:latin typeface="Aptos" panose="020B0004020202020204" pitchFamily="34" charset="0"/>
                  <a:ea typeface="Poppins"/>
                  <a:cs typeface="Poppins"/>
                  <a:sym typeface="Poppins"/>
                </a:rPr>
                <a:t> viên: 63132095</a:t>
              </a:r>
            </a:p>
            <a:p>
              <a:pPr algn="just">
                <a:lnSpc>
                  <a:spcPts val="4500"/>
                </a:lnSpc>
              </a:pPr>
              <a:r>
                <a:rPr lang="en-US" sz="3000" spc="-89">
                  <a:solidFill>
                    <a:srgbClr val="FFFFFF"/>
                  </a:solidFill>
                  <a:latin typeface="Aptos" panose="020B0004020202020204" pitchFamily="34" charset="0"/>
                  <a:ea typeface="Poppins"/>
                  <a:cs typeface="Poppins"/>
                  <a:sym typeface="Poppins"/>
                </a:rPr>
                <a:t>Giảng viên hướng dẫn: ThS. Phạm Thị Kim Ngoan</a:t>
              </a: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-972746" y="6703247"/>
              <a:ext cx="2113958" cy="4011863"/>
              <a:chOff x="0" y="0"/>
              <a:chExt cx="406400" cy="77126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06400" cy="771265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771265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771265"/>
                    </a:lnTo>
                    <a:lnTo>
                      <a:pt x="0" y="77126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395D91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101600" y="-38100"/>
                <a:ext cx="203200" cy="8093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36" name="Freeform 36"/>
          <p:cNvSpPr/>
          <p:nvPr/>
        </p:nvSpPr>
        <p:spPr>
          <a:xfrm flipH="1" flipV="1">
            <a:off x="0" y="0"/>
            <a:ext cx="2334552" cy="2608438"/>
          </a:xfrm>
          <a:custGeom>
            <a:avLst/>
            <a:gdLst/>
            <a:ahLst/>
            <a:cxnLst/>
            <a:rect l="l" t="t" r="r" b="b"/>
            <a:pathLst>
              <a:path w="2334552" h="2608438">
                <a:moveTo>
                  <a:pt x="2334552" y="2608438"/>
                </a:moveTo>
                <a:lnTo>
                  <a:pt x="0" y="2608438"/>
                </a:lnTo>
                <a:lnTo>
                  <a:pt x="0" y="0"/>
                </a:lnTo>
                <a:lnTo>
                  <a:pt x="2334552" y="0"/>
                </a:lnTo>
                <a:lnTo>
                  <a:pt x="2334552" y="260843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5C8893-0450-F561-0FF4-8E08170E90D6}"/>
              </a:ext>
            </a:extLst>
          </p:cNvPr>
          <p:cNvGrpSpPr/>
          <p:nvPr/>
        </p:nvGrpSpPr>
        <p:grpSpPr>
          <a:xfrm>
            <a:off x="-11005727" y="8445709"/>
            <a:ext cx="6948677" cy="1767027"/>
            <a:chOff x="1028700" y="7777197"/>
            <a:chExt cx="6948677" cy="1767027"/>
          </a:xfrm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F59AAAA-7E25-8FF7-1392-08F24FD2D7E9}"/>
                </a:ext>
              </a:extLst>
            </p:cNvPr>
            <p:cNvSpPr/>
            <p:nvPr/>
          </p:nvSpPr>
          <p:spPr>
            <a:xfrm>
              <a:off x="1028700" y="7777197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0" y="0"/>
                  </a:moveTo>
                  <a:lnTo>
                    <a:pt x="1952965" y="0"/>
                  </a:lnTo>
                  <a:lnTo>
                    <a:pt x="1952965" y="1767027"/>
                  </a:lnTo>
                  <a:lnTo>
                    <a:pt x="0" y="176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BEE3C47B-9F38-9F96-477F-26630282D869}"/>
                </a:ext>
              </a:extLst>
            </p:cNvPr>
            <p:cNvSpPr txBox="1"/>
            <p:nvPr/>
          </p:nvSpPr>
          <p:spPr>
            <a:xfrm>
              <a:off x="1576914" y="8143539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0BC"/>
                  </a:solidFill>
                  <a:latin typeface="Baloo"/>
                  <a:ea typeface="Baloo"/>
                  <a:cs typeface="Baloo"/>
                  <a:sym typeface="Baloo"/>
                </a:rPr>
                <a:t>3</a:t>
              </a:r>
            </a:p>
          </p:txBody>
        </p:sp>
        <p:grpSp>
          <p:nvGrpSpPr>
            <p:cNvPr id="43" name="Group 10">
              <a:extLst>
                <a:ext uri="{FF2B5EF4-FFF2-40B4-BE49-F238E27FC236}">
                  <a16:creationId xmlns:a16="http://schemas.microsoft.com/office/drawing/2014/main" id="{A17395D5-D7F8-2752-6266-3BA4A0589664}"/>
                </a:ext>
              </a:extLst>
            </p:cNvPr>
            <p:cNvGrpSpPr/>
            <p:nvPr/>
          </p:nvGrpSpPr>
          <p:grpSpPr>
            <a:xfrm>
              <a:off x="2673984" y="7870278"/>
              <a:ext cx="5303393" cy="1603787"/>
              <a:chOff x="0" y="0"/>
              <a:chExt cx="1548525" cy="468286"/>
            </a:xfrm>
          </p:grpSpPr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1EA25870-6F76-D27B-1ECF-2F8F86D6B270}"/>
                  </a:ext>
                </a:extLst>
              </p:cNvPr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89CBB">
                      <a:alpha val="100000"/>
                    </a:srgbClr>
                  </a:gs>
                  <a:gs pos="100000">
                    <a:srgbClr val="2547B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6" name="TextBox 12">
                <a:extLst>
                  <a:ext uri="{FF2B5EF4-FFF2-40B4-BE49-F238E27FC236}">
                    <a16:creationId xmlns:a16="http://schemas.microsoft.com/office/drawing/2014/main" id="{15C0CED2-5107-19D3-7DBE-96A16F1D0E5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3CEBAE82-80D3-FEB6-3A96-9ED6070AD800}"/>
                </a:ext>
              </a:extLst>
            </p:cNvPr>
            <p:cNvSpPr txBox="1"/>
            <p:nvPr/>
          </p:nvSpPr>
          <p:spPr>
            <a:xfrm>
              <a:off x="3030784" y="8323904"/>
              <a:ext cx="458979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CƠ SỞ DỮ LIỆU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9EFAD6-E7F4-D86F-DDDD-AB4C69BE37B5}"/>
              </a:ext>
            </a:extLst>
          </p:cNvPr>
          <p:cNvGrpSpPr/>
          <p:nvPr/>
        </p:nvGrpSpPr>
        <p:grpSpPr>
          <a:xfrm>
            <a:off x="-11019634" y="3225347"/>
            <a:ext cx="6983158" cy="1767027"/>
            <a:chOff x="994219" y="3165137"/>
            <a:chExt cx="6983158" cy="1767027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DA3BC7F1-5259-A6ED-5202-C717DB29E502}"/>
                </a:ext>
              </a:extLst>
            </p:cNvPr>
            <p:cNvSpPr/>
            <p:nvPr/>
          </p:nvSpPr>
          <p:spPr>
            <a:xfrm>
              <a:off x="994219" y="3165137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0" y="0"/>
                  </a:moveTo>
                  <a:lnTo>
                    <a:pt x="1952965" y="0"/>
                  </a:lnTo>
                  <a:lnTo>
                    <a:pt x="1952965" y="1767027"/>
                  </a:lnTo>
                  <a:lnTo>
                    <a:pt x="0" y="176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49" name="Group 16">
              <a:extLst>
                <a:ext uri="{FF2B5EF4-FFF2-40B4-BE49-F238E27FC236}">
                  <a16:creationId xmlns:a16="http://schemas.microsoft.com/office/drawing/2014/main" id="{824B328D-0EE6-B2C4-3DDD-EF6EC690D149}"/>
                </a:ext>
              </a:extLst>
            </p:cNvPr>
            <p:cNvGrpSpPr/>
            <p:nvPr/>
          </p:nvGrpSpPr>
          <p:grpSpPr>
            <a:xfrm>
              <a:off x="2673984" y="3229853"/>
              <a:ext cx="5303393" cy="1603787"/>
              <a:chOff x="0" y="0"/>
              <a:chExt cx="1548525" cy="468286"/>
            </a:xfrm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89810F8C-071B-F042-B95B-EFDD5052C7D9}"/>
                  </a:ext>
                </a:extLst>
              </p:cNvPr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89CBB">
                      <a:alpha val="100000"/>
                    </a:srgbClr>
                  </a:gs>
                  <a:gs pos="100000">
                    <a:srgbClr val="2547B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53" name="TextBox 18">
                <a:extLst>
                  <a:ext uri="{FF2B5EF4-FFF2-40B4-BE49-F238E27FC236}">
                    <a16:creationId xmlns:a16="http://schemas.microsoft.com/office/drawing/2014/main" id="{00D7D5EC-80B8-0845-5FE8-AB778EE1A2F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50" name="TextBox 19">
              <a:extLst>
                <a:ext uri="{FF2B5EF4-FFF2-40B4-BE49-F238E27FC236}">
                  <a16:creationId xmlns:a16="http://schemas.microsoft.com/office/drawing/2014/main" id="{9CAB03D7-3240-29EE-F42F-16D6056D99FB}"/>
                </a:ext>
              </a:extLst>
            </p:cNvPr>
            <p:cNvSpPr txBox="1"/>
            <p:nvPr/>
          </p:nvSpPr>
          <p:spPr>
            <a:xfrm>
              <a:off x="3030784" y="3683479"/>
              <a:ext cx="458979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GIỚI THIỆU ĐỀ TÀI</a:t>
              </a:r>
            </a:p>
          </p:txBody>
        </p:sp>
        <p:sp>
          <p:nvSpPr>
            <p:cNvPr id="51" name="TextBox 20">
              <a:extLst>
                <a:ext uri="{FF2B5EF4-FFF2-40B4-BE49-F238E27FC236}">
                  <a16:creationId xmlns:a16="http://schemas.microsoft.com/office/drawing/2014/main" id="{001C13C6-C06E-CE4C-638B-6ECFB87049E8}"/>
                </a:ext>
              </a:extLst>
            </p:cNvPr>
            <p:cNvSpPr txBox="1"/>
            <p:nvPr/>
          </p:nvSpPr>
          <p:spPr>
            <a:xfrm>
              <a:off x="1561973" y="3527950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0BC"/>
                  </a:solidFill>
                  <a:latin typeface="Baloo"/>
                  <a:ea typeface="Baloo"/>
                  <a:cs typeface="Baloo"/>
                  <a:sym typeface="Baloo"/>
                </a:rPr>
                <a:t>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A5FA954-47EB-198E-B3F9-2FF9264D15B9}"/>
              </a:ext>
            </a:extLst>
          </p:cNvPr>
          <p:cNvGrpSpPr/>
          <p:nvPr/>
        </p:nvGrpSpPr>
        <p:grpSpPr>
          <a:xfrm>
            <a:off x="-11071209" y="5819733"/>
            <a:ext cx="6948677" cy="1767027"/>
            <a:chOff x="1028700" y="5469181"/>
            <a:chExt cx="6948677" cy="1767027"/>
          </a:xfrm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FB8B1F49-323D-BB39-90DA-8E2BE0DCB6D9}"/>
                </a:ext>
              </a:extLst>
            </p:cNvPr>
            <p:cNvSpPr/>
            <p:nvPr/>
          </p:nvSpPr>
          <p:spPr>
            <a:xfrm>
              <a:off x="1028700" y="5469181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0" y="0"/>
                  </a:moveTo>
                  <a:lnTo>
                    <a:pt x="1952965" y="0"/>
                  </a:lnTo>
                  <a:lnTo>
                    <a:pt x="1952965" y="1767027"/>
                  </a:lnTo>
                  <a:lnTo>
                    <a:pt x="0" y="176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56" name="Group 21">
              <a:extLst>
                <a:ext uri="{FF2B5EF4-FFF2-40B4-BE49-F238E27FC236}">
                  <a16:creationId xmlns:a16="http://schemas.microsoft.com/office/drawing/2014/main" id="{F2DCAE63-03FD-06A7-CD3B-E5D236F1A4D8}"/>
                </a:ext>
              </a:extLst>
            </p:cNvPr>
            <p:cNvGrpSpPr/>
            <p:nvPr/>
          </p:nvGrpSpPr>
          <p:grpSpPr>
            <a:xfrm>
              <a:off x="2673984" y="5550801"/>
              <a:ext cx="5303393" cy="1603787"/>
              <a:chOff x="0" y="0"/>
              <a:chExt cx="1548525" cy="468286"/>
            </a:xfrm>
          </p:grpSpPr>
          <p:sp>
            <p:nvSpPr>
              <p:cNvPr id="59" name="Freeform 22">
                <a:extLst>
                  <a:ext uri="{FF2B5EF4-FFF2-40B4-BE49-F238E27FC236}">
                    <a16:creationId xmlns:a16="http://schemas.microsoft.com/office/drawing/2014/main" id="{FBB756B4-8948-600B-B2C9-12BDE503EA40}"/>
                  </a:ext>
                </a:extLst>
              </p:cNvPr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89CBB">
                      <a:alpha val="100000"/>
                    </a:srgbClr>
                  </a:gs>
                  <a:gs pos="100000">
                    <a:srgbClr val="2547B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60" name="TextBox 23">
                <a:extLst>
                  <a:ext uri="{FF2B5EF4-FFF2-40B4-BE49-F238E27FC236}">
                    <a16:creationId xmlns:a16="http://schemas.microsoft.com/office/drawing/2014/main" id="{79CA400D-3E40-CE7D-A3B4-9D185D16A36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57" name="TextBox 24">
              <a:extLst>
                <a:ext uri="{FF2B5EF4-FFF2-40B4-BE49-F238E27FC236}">
                  <a16:creationId xmlns:a16="http://schemas.microsoft.com/office/drawing/2014/main" id="{8356DD7F-53DE-595D-337B-7C365A0E01B5}"/>
                </a:ext>
              </a:extLst>
            </p:cNvPr>
            <p:cNvSpPr txBox="1"/>
            <p:nvPr/>
          </p:nvSpPr>
          <p:spPr>
            <a:xfrm>
              <a:off x="3030784" y="6004427"/>
              <a:ext cx="458979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CƠ SỞ LÝ THUYẾT</a:t>
              </a:r>
            </a:p>
          </p:txBody>
        </p:sp>
        <p:sp>
          <p:nvSpPr>
            <p:cNvPr id="58" name="TextBox 25">
              <a:extLst>
                <a:ext uri="{FF2B5EF4-FFF2-40B4-BE49-F238E27FC236}">
                  <a16:creationId xmlns:a16="http://schemas.microsoft.com/office/drawing/2014/main" id="{495A386E-F8BB-4B74-0E0E-2A16FEEF49A1}"/>
                </a:ext>
              </a:extLst>
            </p:cNvPr>
            <p:cNvSpPr txBox="1"/>
            <p:nvPr/>
          </p:nvSpPr>
          <p:spPr>
            <a:xfrm>
              <a:off x="1576914" y="5835523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0BC"/>
                  </a:solidFill>
                  <a:latin typeface="Baloo"/>
                  <a:ea typeface="Baloo"/>
                  <a:cs typeface="Baloo"/>
                  <a:sym typeface="Baloo"/>
                </a:rPr>
                <a:t>2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E0737A7-5B07-9626-030A-3B3E1784B903}"/>
              </a:ext>
            </a:extLst>
          </p:cNvPr>
          <p:cNvGrpSpPr/>
          <p:nvPr/>
        </p:nvGrpSpPr>
        <p:grpSpPr>
          <a:xfrm>
            <a:off x="22908880" y="3008299"/>
            <a:ext cx="6947182" cy="1813443"/>
            <a:chOff x="10312118" y="3094862"/>
            <a:chExt cx="6947182" cy="1813443"/>
          </a:xfrm>
        </p:grpSpPr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E17043BC-7DA5-3A0C-88C5-A349DD912D23}"/>
                </a:ext>
              </a:extLst>
            </p:cNvPr>
            <p:cNvSpPr/>
            <p:nvPr/>
          </p:nvSpPr>
          <p:spPr>
            <a:xfrm flipH="1">
              <a:off x="15306335" y="3141278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1952965" y="0"/>
                  </a:moveTo>
                  <a:lnTo>
                    <a:pt x="0" y="0"/>
                  </a:lnTo>
                  <a:lnTo>
                    <a:pt x="0" y="1767027"/>
                  </a:lnTo>
                  <a:lnTo>
                    <a:pt x="1952965" y="1767027"/>
                  </a:lnTo>
                  <a:lnTo>
                    <a:pt x="19529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63" name="Group 27">
              <a:extLst>
                <a:ext uri="{FF2B5EF4-FFF2-40B4-BE49-F238E27FC236}">
                  <a16:creationId xmlns:a16="http://schemas.microsoft.com/office/drawing/2014/main" id="{25904EE3-D6F7-104B-3A48-76B4B7B1BCB1}"/>
                </a:ext>
              </a:extLst>
            </p:cNvPr>
            <p:cNvGrpSpPr/>
            <p:nvPr/>
          </p:nvGrpSpPr>
          <p:grpSpPr>
            <a:xfrm>
              <a:off x="10312118" y="3094862"/>
              <a:ext cx="5303393" cy="1734272"/>
              <a:chOff x="0" y="-38100"/>
              <a:chExt cx="1548525" cy="506386"/>
            </a:xfrm>
          </p:grpSpPr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789CA2E6-D2E3-EE54-21C8-F9E5D37681DF}"/>
                  </a:ext>
                </a:extLst>
              </p:cNvPr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547BF">
                      <a:alpha val="100000"/>
                    </a:srgbClr>
                  </a:gs>
                  <a:gs pos="100000">
                    <a:srgbClr val="289CBB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67" name="TextBox 29">
                <a:extLst>
                  <a:ext uri="{FF2B5EF4-FFF2-40B4-BE49-F238E27FC236}">
                    <a16:creationId xmlns:a16="http://schemas.microsoft.com/office/drawing/2014/main" id="{36CC22C6-8810-B29D-2CC6-F6CB09A691B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64" name="TextBox 30">
              <a:extLst>
                <a:ext uri="{FF2B5EF4-FFF2-40B4-BE49-F238E27FC236}">
                  <a16:creationId xmlns:a16="http://schemas.microsoft.com/office/drawing/2014/main" id="{5C8FEF0E-AFCF-2588-141F-5D8AE2939BDA}"/>
                </a:ext>
              </a:extLst>
            </p:cNvPr>
            <p:cNvSpPr txBox="1"/>
            <p:nvPr/>
          </p:nvSpPr>
          <p:spPr>
            <a:xfrm>
              <a:off x="10577612" y="3397775"/>
              <a:ext cx="4772404" cy="1225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CHỨC NĂNG NHÓM NGƯỜI DÙNG</a:t>
              </a:r>
            </a:p>
          </p:txBody>
        </p:sp>
        <p:sp>
          <p:nvSpPr>
            <p:cNvPr id="65" name="TextBox 31">
              <a:extLst>
                <a:ext uri="{FF2B5EF4-FFF2-40B4-BE49-F238E27FC236}">
                  <a16:creationId xmlns:a16="http://schemas.microsoft.com/office/drawing/2014/main" id="{E92D00DD-2225-CE8D-89BD-1AD597C082A4}"/>
                </a:ext>
              </a:extLst>
            </p:cNvPr>
            <p:cNvSpPr txBox="1"/>
            <p:nvPr/>
          </p:nvSpPr>
          <p:spPr>
            <a:xfrm>
              <a:off x="16053914" y="3511047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2BC"/>
                  </a:solidFill>
                  <a:latin typeface="Baloo"/>
                  <a:ea typeface="Baloo"/>
                  <a:cs typeface="Baloo"/>
                  <a:sym typeface="Baloo"/>
                </a:rPr>
                <a:t>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B43BD61-6D79-B1EF-870B-E9A473BAB494}"/>
              </a:ext>
            </a:extLst>
          </p:cNvPr>
          <p:cNvGrpSpPr/>
          <p:nvPr/>
        </p:nvGrpSpPr>
        <p:grpSpPr>
          <a:xfrm>
            <a:off x="22908880" y="5667166"/>
            <a:ext cx="6947182" cy="1767027"/>
            <a:chOff x="10312118" y="5464675"/>
            <a:chExt cx="6947182" cy="1767027"/>
          </a:xfrm>
        </p:grpSpPr>
        <p:sp>
          <p:nvSpPr>
            <p:cNvPr id="69" name="Freeform 32">
              <a:extLst>
                <a:ext uri="{FF2B5EF4-FFF2-40B4-BE49-F238E27FC236}">
                  <a16:creationId xmlns:a16="http://schemas.microsoft.com/office/drawing/2014/main" id="{FC7AEB2C-A331-6A22-5A55-A877574393D6}"/>
                </a:ext>
              </a:extLst>
            </p:cNvPr>
            <p:cNvSpPr/>
            <p:nvPr/>
          </p:nvSpPr>
          <p:spPr>
            <a:xfrm flipH="1">
              <a:off x="15306335" y="5464675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1952965" y="0"/>
                  </a:moveTo>
                  <a:lnTo>
                    <a:pt x="0" y="0"/>
                  </a:lnTo>
                  <a:lnTo>
                    <a:pt x="0" y="1767027"/>
                  </a:lnTo>
                  <a:lnTo>
                    <a:pt x="1952965" y="1767027"/>
                  </a:lnTo>
                  <a:lnTo>
                    <a:pt x="19529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70" name="Group 33">
              <a:extLst>
                <a:ext uri="{FF2B5EF4-FFF2-40B4-BE49-F238E27FC236}">
                  <a16:creationId xmlns:a16="http://schemas.microsoft.com/office/drawing/2014/main" id="{9B1997D7-F985-C00E-2DCE-A4BEC4D8D90A}"/>
                </a:ext>
              </a:extLst>
            </p:cNvPr>
            <p:cNvGrpSpPr/>
            <p:nvPr/>
          </p:nvGrpSpPr>
          <p:grpSpPr>
            <a:xfrm>
              <a:off x="10312118" y="5546295"/>
              <a:ext cx="5303393" cy="1603787"/>
              <a:chOff x="0" y="0"/>
              <a:chExt cx="1548525" cy="468286"/>
            </a:xfrm>
          </p:grpSpPr>
          <p:sp>
            <p:nvSpPr>
              <p:cNvPr id="73" name="Freeform 34">
                <a:extLst>
                  <a:ext uri="{FF2B5EF4-FFF2-40B4-BE49-F238E27FC236}">
                    <a16:creationId xmlns:a16="http://schemas.microsoft.com/office/drawing/2014/main" id="{6D3CB3D8-CA81-7579-6EC2-D6A84CF2A3CE}"/>
                  </a:ext>
                </a:extLst>
              </p:cNvPr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547BF">
                      <a:alpha val="100000"/>
                    </a:srgbClr>
                  </a:gs>
                  <a:gs pos="100000">
                    <a:srgbClr val="289CB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74" name="TextBox 35">
                <a:extLst>
                  <a:ext uri="{FF2B5EF4-FFF2-40B4-BE49-F238E27FC236}">
                    <a16:creationId xmlns:a16="http://schemas.microsoft.com/office/drawing/2014/main" id="{3692C88B-3C9C-9B14-89E5-4FA1C5B1447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1" name="TextBox 36">
              <a:extLst>
                <a:ext uri="{FF2B5EF4-FFF2-40B4-BE49-F238E27FC236}">
                  <a16:creationId xmlns:a16="http://schemas.microsoft.com/office/drawing/2014/main" id="{AB8804FC-4D92-591C-996F-579EE700A05D}"/>
                </a:ext>
              </a:extLst>
            </p:cNvPr>
            <p:cNvSpPr txBox="1"/>
            <p:nvPr/>
          </p:nvSpPr>
          <p:spPr>
            <a:xfrm>
              <a:off x="10668918" y="5999921"/>
              <a:ext cx="458979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KẾT QUẢ CÀI ĐẶT</a:t>
              </a:r>
            </a:p>
          </p:txBody>
        </p:sp>
        <p:sp>
          <p:nvSpPr>
            <p:cNvPr id="72" name="TextBox 37">
              <a:extLst>
                <a:ext uri="{FF2B5EF4-FFF2-40B4-BE49-F238E27FC236}">
                  <a16:creationId xmlns:a16="http://schemas.microsoft.com/office/drawing/2014/main" id="{DDA408B8-A8CE-1BA7-4053-BC042B4E2185}"/>
                </a:ext>
              </a:extLst>
            </p:cNvPr>
            <p:cNvSpPr txBox="1"/>
            <p:nvPr/>
          </p:nvSpPr>
          <p:spPr>
            <a:xfrm>
              <a:off x="16053914" y="5835523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0BC"/>
                  </a:solidFill>
                  <a:latin typeface="Baloo"/>
                  <a:ea typeface="Baloo"/>
                  <a:cs typeface="Baloo"/>
                  <a:sym typeface="Baloo"/>
                </a:rPr>
                <a:t>5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7320C6-C78A-AB8A-8C20-D701BAEF11BC}"/>
              </a:ext>
            </a:extLst>
          </p:cNvPr>
          <p:cNvGrpSpPr/>
          <p:nvPr/>
        </p:nvGrpSpPr>
        <p:grpSpPr>
          <a:xfrm>
            <a:off x="22811966" y="8648419"/>
            <a:ext cx="6947182" cy="1767027"/>
            <a:chOff x="10312118" y="7777197"/>
            <a:chExt cx="6947182" cy="1767027"/>
          </a:xfrm>
        </p:grpSpPr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0E3EC13E-B8AB-E218-8922-8DCA7E57E2B9}"/>
                </a:ext>
              </a:extLst>
            </p:cNvPr>
            <p:cNvSpPr/>
            <p:nvPr/>
          </p:nvSpPr>
          <p:spPr>
            <a:xfrm flipH="1">
              <a:off x="15306335" y="7777197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1952965" y="0"/>
                  </a:moveTo>
                  <a:lnTo>
                    <a:pt x="0" y="0"/>
                  </a:lnTo>
                  <a:lnTo>
                    <a:pt x="0" y="1767027"/>
                  </a:lnTo>
                  <a:lnTo>
                    <a:pt x="1952965" y="1767027"/>
                  </a:lnTo>
                  <a:lnTo>
                    <a:pt x="195296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77" name="Group 39">
              <a:extLst>
                <a:ext uri="{FF2B5EF4-FFF2-40B4-BE49-F238E27FC236}">
                  <a16:creationId xmlns:a16="http://schemas.microsoft.com/office/drawing/2014/main" id="{03C9297D-A894-3D73-8CF1-5650CA6E4A9B}"/>
                </a:ext>
              </a:extLst>
            </p:cNvPr>
            <p:cNvGrpSpPr/>
            <p:nvPr/>
          </p:nvGrpSpPr>
          <p:grpSpPr>
            <a:xfrm>
              <a:off x="10312118" y="7865772"/>
              <a:ext cx="5303393" cy="1603787"/>
              <a:chOff x="0" y="0"/>
              <a:chExt cx="1548525" cy="468286"/>
            </a:xfrm>
          </p:grpSpPr>
          <p:sp>
            <p:nvSpPr>
              <p:cNvPr id="80" name="Freeform 40">
                <a:extLst>
                  <a:ext uri="{FF2B5EF4-FFF2-40B4-BE49-F238E27FC236}">
                    <a16:creationId xmlns:a16="http://schemas.microsoft.com/office/drawing/2014/main" id="{68A5199D-7E20-6B3C-FB63-DAD9600CE1D9}"/>
                  </a:ext>
                </a:extLst>
              </p:cNvPr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547BF">
                      <a:alpha val="100000"/>
                    </a:srgbClr>
                  </a:gs>
                  <a:gs pos="100000">
                    <a:srgbClr val="289CB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81" name="TextBox 41">
                <a:extLst>
                  <a:ext uri="{FF2B5EF4-FFF2-40B4-BE49-F238E27FC236}">
                    <a16:creationId xmlns:a16="http://schemas.microsoft.com/office/drawing/2014/main" id="{F59E32E9-E441-FD0C-7F23-3D22501A310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8" name="TextBox 42">
              <a:extLst>
                <a:ext uri="{FF2B5EF4-FFF2-40B4-BE49-F238E27FC236}">
                  <a16:creationId xmlns:a16="http://schemas.microsoft.com/office/drawing/2014/main" id="{33DA94A6-6A36-FD4D-B35E-F8F27136EFCA}"/>
                </a:ext>
              </a:extLst>
            </p:cNvPr>
            <p:cNvSpPr txBox="1"/>
            <p:nvPr/>
          </p:nvSpPr>
          <p:spPr>
            <a:xfrm>
              <a:off x="10668918" y="8319398"/>
              <a:ext cx="458979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KẾT LUẬN</a:t>
              </a:r>
            </a:p>
          </p:txBody>
        </p:sp>
        <p:sp>
          <p:nvSpPr>
            <p:cNvPr id="79" name="TextBox 43">
              <a:extLst>
                <a:ext uri="{FF2B5EF4-FFF2-40B4-BE49-F238E27FC236}">
                  <a16:creationId xmlns:a16="http://schemas.microsoft.com/office/drawing/2014/main" id="{216486B0-BE5E-5109-3B67-0D03E19DAB46}"/>
                </a:ext>
              </a:extLst>
            </p:cNvPr>
            <p:cNvSpPr txBox="1"/>
            <p:nvPr/>
          </p:nvSpPr>
          <p:spPr>
            <a:xfrm>
              <a:off x="16053914" y="8146102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2BC"/>
                  </a:solidFill>
                  <a:latin typeface="Baloo"/>
                  <a:ea typeface="Baloo"/>
                  <a:cs typeface="Baloo"/>
                  <a:sym typeface="Baloo"/>
                </a:rPr>
                <a:t>6</a:t>
              </a:r>
            </a:p>
          </p:txBody>
        </p:sp>
      </p:grpSp>
      <p:sp>
        <p:nvSpPr>
          <p:cNvPr id="82" name="Freeform 6">
            <a:extLst>
              <a:ext uri="{FF2B5EF4-FFF2-40B4-BE49-F238E27FC236}">
                <a16:creationId xmlns:a16="http://schemas.microsoft.com/office/drawing/2014/main" id="{9B95E3E6-35C7-154D-13B1-7DBBEEAADDBA}"/>
              </a:ext>
            </a:extLst>
          </p:cNvPr>
          <p:cNvSpPr/>
          <p:nvPr/>
        </p:nvSpPr>
        <p:spPr>
          <a:xfrm rot="11656414" flipH="1">
            <a:off x="-13645274" y="3385456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13">
              <a:alphaModFix amt="87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83" name="Freeform 3">
            <a:extLst>
              <a:ext uri="{FF2B5EF4-FFF2-40B4-BE49-F238E27FC236}">
                <a16:creationId xmlns:a16="http://schemas.microsoft.com/office/drawing/2014/main" id="{8414A83B-11EB-014F-62D7-55551C98E4B3}"/>
              </a:ext>
            </a:extLst>
          </p:cNvPr>
          <p:cNvSpPr/>
          <p:nvPr/>
        </p:nvSpPr>
        <p:spPr>
          <a:xfrm rot="9532208">
            <a:off x="24958083" y="5811575"/>
            <a:ext cx="10432992" cy="5444125"/>
          </a:xfrm>
          <a:custGeom>
            <a:avLst/>
            <a:gdLst/>
            <a:ahLst/>
            <a:cxnLst/>
            <a:rect l="l" t="t" r="r" b="b"/>
            <a:pathLst>
              <a:path w="10432992" h="5444125">
                <a:moveTo>
                  <a:pt x="0" y="0"/>
                </a:moveTo>
                <a:lnTo>
                  <a:pt x="10432991" y="0"/>
                </a:lnTo>
                <a:lnTo>
                  <a:pt x="10432991" y="5444125"/>
                </a:lnTo>
                <a:lnTo>
                  <a:pt x="0" y="54441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87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-4736800" flipH="1">
            <a:off x="-4795426" y="-5263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" y="0"/>
            <a:ext cx="9578502" cy="4166810"/>
          </a:xfrm>
          <a:custGeom>
            <a:avLst/>
            <a:gdLst/>
            <a:ahLst/>
            <a:cxnLst/>
            <a:rect l="l" t="t" r="r" b="b"/>
            <a:pathLst>
              <a:path w="9262741" h="3948243">
                <a:moveTo>
                  <a:pt x="0" y="0"/>
                </a:moveTo>
                <a:lnTo>
                  <a:pt x="9262741" y="0"/>
                </a:lnTo>
                <a:lnTo>
                  <a:pt x="9262741" y="3948243"/>
                </a:lnTo>
                <a:lnTo>
                  <a:pt x="0" y="3948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-1" y="4166810"/>
            <a:ext cx="9578503" cy="2796561"/>
          </a:xfrm>
          <a:custGeom>
            <a:avLst/>
            <a:gdLst/>
            <a:ahLst/>
            <a:cxnLst/>
            <a:rect l="l" t="t" r="r" b="b"/>
            <a:pathLst>
              <a:path w="9262741" h="2739380">
                <a:moveTo>
                  <a:pt x="0" y="0"/>
                </a:moveTo>
                <a:lnTo>
                  <a:pt x="9262741" y="0"/>
                </a:lnTo>
                <a:lnTo>
                  <a:pt x="9262741" y="2739380"/>
                </a:lnTo>
                <a:lnTo>
                  <a:pt x="0" y="2739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340" b="-666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-1" y="6963371"/>
            <a:ext cx="9573837" cy="3323629"/>
          </a:xfrm>
          <a:custGeom>
            <a:avLst/>
            <a:gdLst/>
            <a:ahLst/>
            <a:cxnLst/>
            <a:rect l="l" t="t" r="r" b="b"/>
            <a:pathLst>
              <a:path w="9262741" h="3047913">
                <a:moveTo>
                  <a:pt x="0" y="0"/>
                </a:moveTo>
                <a:lnTo>
                  <a:pt x="9262741" y="0"/>
                </a:lnTo>
                <a:lnTo>
                  <a:pt x="9262741" y="3047913"/>
                </a:lnTo>
                <a:lnTo>
                  <a:pt x="0" y="3047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4737" b="-1632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9573834" y="6538655"/>
            <a:ext cx="8714165" cy="3748345"/>
          </a:xfrm>
          <a:custGeom>
            <a:avLst/>
            <a:gdLst/>
            <a:ahLst/>
            <a:cxnLst/>
            <a:rect l="l" t="t" r="r" b="b"/>
            <a:pathLst>
              <a:path w="8248515" h="3794317">
                <a:moveTo>
                  <a:pt x="0" y="0"/>
                </a:moveTo>
                <a:lnTo>
                  <a:pt x="8248515" y="0"/>
                </a:lnTo>
                <a:lnTo>
                  <a:pt x="8248515" y="3794317"/>
                </a:lnTo>
                <a:lnTo>
                  <a:pt x="0" y="3794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9573836" y="0"/>
            <a:ext cx="7287879" cy="3398690"/>
          </a:xfrm>
          <a:custGeom>
            <a:avLst/>
            <a:gdLst/>
            <a:ahLst/>
            <a:cxnLst/>
            <a:rect l="l" t="t" r="r" b="b"/>
            <a:pathLst>
              <a:path w="6533764" h="3144374">
                <a:moveTo>
                  <a:pt x="0" y="0"/>
                </a:moveTo>
                <a:lnTo>
                  <a:pt x="6533764" y="0"/>
                </a:lnTo>
                <a:lnTo>
                  <a:pt x="6533764" y="3144375"/>
                </a:lnTo>
                <a:lnTo>
                  <a:pt x="0" y="31443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9573835" y="3398691"/>
            <a:ext cx="7287880" cy="3119872"/>
          </a:xfrm>
          <a:custGeom>
            <a:avLst/>
            <a:gdLst/>
            <a:ahLst/>
            <a:cxnLst/>
            <a:rect l="l" t="t" r="r" b="b"/>
            <a:pathLst>
              <a:path w="6533764" h="3119872">
                <a:moveTo>
                  <a:pt x="0" y="0"/>
                </a:moveTo>
                <a:lnTo>
                  <a:pt x="6533764" y="0"/>
                </a:lnTo>
                <a:lnTo>
                  <a:pt x="6533764" y="3119873"/>
                </a:lnTo>
                <a:lnTo>
                  <a:pt x="0" y="311987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CD1FBC-62A7-E91E-E47A-A8A6EA74BF43}"/>
              </a:ext>
            </a:extLst>
          </p:cNvPr>
          <p:cNvGrpSpPr/>
          <p:nvPr/>
        </p:nvGrpSpPr>
        <p:grpSpPr>
          <a:xfrm>
            <a:off x="-5789653" y="292483"/>
            <a:ext cx="4148849" cy="1433239"/>
            <a:chOff x="879690" y="312081"/>
            <a:chExt cx="4148849" cy="143323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8743F-B063-A7C0-7F4C-6A2586EEFAF1}"/>
                </a:ext>
              </a:extLst>
            </p:cNvPr>
            <p:cNvSpPr/>
            <p:nvPr/>
          </p:nvSpPr>
          <p:spPr>
            <a:xfrm>
              <a:off x="879690" y="312081"/>
              <a:ext cx="4148849" cy="1433239"/>
            </a:xfrm>
            <a:custGeom>
              <a:avLst/>
              <a:gdLst/>
              <a:ahLst/>
              <a:cxnLst/>
              <a:rect l="l" t="t" r="r" b="b"/>
              <a:pathLst>
                <a:path w="4148849" h="1433239">
                  <a:moveTo>
                    <a:pt x="0" y="0"/>
                  </a:moveTo>
                  <a:lnTo>
                    <a:pt x="4148849" y="0"/>
                  </a:lnTo>
                  <a:lnTo>
                    <a:pt x="4148849" y="1433238"/>
                  </a:lnTo>
                  <a:lnTo>
                    <a:pt x="0" y="1433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36EC63D5-894B-7C5F-BE0B-4C4E9B485E3B}"/>
                </a:ext>
              </a:extLst>
            </p:cNvPr>
            <p:cNvSpPr txBox="1"/>
            <p:nvPr/>
          </p:nvSpPr>
          <p:spPr>
            <a:xfrm>
              <a:off x="1126305" y="627143"/>
              <a:ext cx="3655619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BA2323"/>
                  </a:solidFill>
                  <a:latin typeface="Baloo"/>
                  <a:ea typeface="Baloo"/>
                  <a:cs typeface="Baloo"/>
                  <a:sym typeface="Baloo"/>
                </a:rPr>
                <a:t>Giao diện CRUD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-4736800" flipH="1">
            <a:off x="-4795426" y="-5263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-1" y="2108014"/>
            <a:ext cx="5879487" cy="7269689"/>
            <a:chOff x="0" y="0"/>
            <a:chExt cx="7839316" cy="96929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29158" cy="6077384"/>
            </a:xfrm>
            <a:custGeom>
              <a:avLst/>
              <a:gdLst/>
              <a:ahLst/>
              <a:cxnLst/>
              <a:rect l="l" t="t" r="r" b="b"/>
              <a:pathLst>
                <a:path w="7829158" h="6077384">
                  <a:moveTo>
                    <a:pt x="0" y="0"/>
                  </a:moveTo>
                  <a:lnTo>
                    <a:pt x="7829158" y="0"/>
                  </a:lnTo>
                  <a:lnTo>
                    <a:pt x="7829158" y="6077384"/>
                  </a:lnTo>
                  <a:lnTo>
                    <a:pt x="0" y="6077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5696725"/>
              <a:ext cx="7839316" cy="3996194"/>
            </a:xfrm>
            <a:custGeom>
              <a:avLst/>
              <a:gdLst/>
              <a:ahLst/>
              <a:cxnLst/>
              <a:rect l="l" t="t" r="r" b="b"/>
              <a:pathLst>
                <a:path w="7839316" h="3996194">
                  <a:moveTo>
                    <a:pt x="0" y="0"/>
                  </a:moveTo>
                  <a:lnTo>
                    <a:pt x="7839316" y="0"/>
                  </a:lnTo>
                  <a:lnTo>
                    <a:pt x="7839316" y="3996193"/>
                  </a:lnTo>
                  <a:lnTo>
                    <a:pt x="0" y="3996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98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5879486" y="5184139"/>
            <a:ext cx="6849419" cy="5102861"/>
          </a:xfrm>
          <a:custGeom>
            <a:avLst/>
            <a:gdLst/>
            <a:ahLst/>
            <a:cxnLst/>
            <a:rect l="l" t="t" r="r" b="b"/>
            <a:pathLst>
              <a:path w="6192338" h="4891947">
                <a:moveTo>
                  <a:pt x="0" y="0"/>
                </a:moveTo>
                <a:lnTo>
                  <a:pt x="6192338" y="0"/>
                </a:lnTo>
                <a:lnTo>
                  <a:pt x="6192338" y="4891947"/>
                </a:lnTo>
                <a:lnTo>
                  <a:pt x="0" y="4891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5879486" y="-1"/>
            <a:ext cx="6857037" cy="5143501"/>
          </a:xfrm>
          <a:custGeom>
            <a:avLst/>
            <a:gdLst/>
            <a:ahLst/>
            <a:cxnLst/>
            <a:rect l="l" t="t" r="r" b="b"/>
            <a:pathLst>
              <a:path w="6192338" h="5059233">
                <a:moveTo>
                  <a:pt x="0" y="0"/>
                </a:moveTo>
                <a:lnTo>
                  <a:pt x="6192338" y="0"/>
                </a:lnTo>
                <a:lnTo>
                  <a:pt x="6192338" y="5059233"/>
                </a:lnTo>
                <a:lnTo>
                  <a:pt x="0" y="5059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2299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8B3FA7-31A1-6599-0F06-CCD0330130AA}"/>
              </a:ext>
            </a:extLst>
          </p:cNvPr>
          <p:cNvGrpSpPr/>
          <p:nvPr/>
        </p:nvGrpSpPr>
        <p:grpSpPr>
          <a:xfrm>
            <a:off x="879690" y="312081"/>
            <a:ext cx="4148849" cy="1433239"/>
            <a:chOff x="879690" y="312081"/>
            <a:chExt cx="4148849" cy="1433239"/>
          </a:xfrm>
        </p:grpSpPr>
        <p:sp>
          <p:nvSpPr>
            <p:cNvPr id="12" name="Freeform 12"/>
            <p:cNvSpPr/>
            <p:nvPr/>
          </p:nvSpPr>
          <p:spPr>
            <a:xfrm>
              <a:off x="879690" y="312081"/>
              <a:ext cx="4148849" cy="1433239"/>
            </a:xfrm>
            <a:custGeom>
              <a:avLst/>
              <a:gdLst/>
              <a:ahLst/>
              <a:cxnLst/>
              <a:rect l="l" t="t" r="r" b="b"/>
              <a:pathLst>
                <a:path w="4148849" h="1433239">
                  <a:moveTo>
                    <a:pt x="0" y="0"/>
                  </a:moveTo>
                  <a:lnTo>
                    <a:pt x="4148849" y="0"/>
                  </a:lnTo>
                  <a:lnTo>
                    <a:pt x="4148849" y="1433238"/>
                  </a:lnTo>
                  <a:lnTo>
                    <a:pt x="0" y="1433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26305" y="627143"/>
              <a:ext cx="3655619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BA2323"/>
                  </a:solidFill>
                  <a:latin typeface="Baloo"/>
                  <a:ea typeface="Baloo"/>
                  <a:cs typeface="Baloo"/>
                  <a:sym typeface="Baloo"/>
                </a:rPr>
                <a:t>Giao diện CRUD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5" name="Group 15"/>
          <p:cNvGrpSpPr/>
          <p:nvPr/>
        </p:nvGrpSpPr>
        <p:grpSpPr>
          <a:xfrm>
            <a:off x="12736524" y="2100212"/>
            <a:ext cx="5551476" cy="7277491"/>
            <a:chOff x="0" y="0"/>
            <a:chExt cx="7401968" cy="97033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01968" cy="5477456"/>
            </a:xfrm>
            <a:custGeom>
              <a:avLst/>
              <a:gdLst/>
              <a:ahLst/>
              <a:cxnLst/>
              <a:rect l="l" t="t" r="r" b="b"/>
              <a:pathLst>
                <a:path w="7401968" h="5477456">
                  <a:moveTo>
                    <a:pt x="0" y="0"/>
                  </a:moveTo>
                  <a:lnTo>
                    <a:pt x="7401968" y="0"/>
                  </a:lnTo>
                  <a:lnTo>
                    <a:pt x="7401968" y="5477456"/>
                  </a:lnTo>
                  <a:lnTo>
                    <a:pt x="0" y="5477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5104848"/>
              <a:ext cx="7401968" cy="4598473"/>
            </a:xfrm>
            <a:custGeom>
              <a:avLst/>
              <a:gdLst/>
              <a:ahLst/>
              <a:cxnLst/>
              <a:rect l="l" t="t" r="r" b="b"/>
              <a:pathLst>
                <a:path w="7401968" h="4598473">
                  <a:moveTo>
                    <a:pt x="0" y="0"/>
                  </a:moveTo>
                  <a:lnTo>
                    <a:pt x="7401968" y="0"/>
                  </a:lnTo>
                  <a:lnTo>
                    <a:pt x="7401968" y="4598473"/>
                  </a:lnTo>
                  <a:lnTo>
                    <a:pt x="0" y="4598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712D22-ECFA-EFD6-1AB4-C4D99044BEDF}"/>
              </a:ext>
            </a:extLst>
          </p:cNvPr>
          <p:cNvGrpSpPr/>
          <p:nvPr/>
        </p:nvGrpSpPr>
        <p:grpSpPr>
          <a:xfrm>
            <a:off x="5486400" y="-3208697"/>
            <a:ext cx="7315200" cy="1456944"/>
            <a:chOff x="5069314" y="71628"/>
            <a:chExt cx="7315200" cy="1456944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25C5F7A-927F-45B2-ACBF-613F56645700}"/>
                </a:ext>
              </a:extLst>
            </p:cNvPr>
            <p:cNvSpPr/>
            <p:nvPr/>
          </p:nvSpPr>
          <p:spPr>
            <a:xfrm>
              <a:off x="5069314" y="71628"/>
              <a:ext cx="7315200" cy="1456944"/>
            </a:xfrm>
            <a:custGeom>
              <a:avLst/>
              <a:gdLst/>
              <a:ahLst/>
              <a:cxnLst/>
              <a:rect l="l" t="t" r="r" b="b"/>
              <a:pathLst>
                <a:path w="7315200" h="1456944">
                  <a:moveTo>
                    <a:pt x="0" y="0"/>
                  </a:moveTo>
                  <a:lnTo>
                    <a:pt x="7315200" y="0"/>
                  </a:lnTo>
                  <a:lnTo>
                    <a:pt x="7315200" y="1456944"/>
                  </a:lnTo>
                  <a:lnTo>
                    <a:pt x="0" y="145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D9057D9-D1A6-503E-1D1F-173B310DF5CD}"/>
                </a:ext>
              </a:extLst>
            </p:cNvPr>
            <p:cNvSpPr txBox="1"/>
            <p:nvPr/>
          </p:nvSpPr>
          <p:spPr>
            <a:xfrm>
              <a:off x="5722277" y="504825"/>
              <a:ext cx="6009274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340BA"/>
                  </a:solidFill>
                  <a:latin typeface="Baloo"/>
                  <a:ea typeface="Baloo"/>
                  <a:cs typeface="Baloo"/>
                  <a:sym typeface="Baloo"/>
                </a:rPr>
                <a:t>Giao diện chức năng của Bác sĩ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-4736800" flipH="1">
            <a:off x="-4795426" y="-5263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7">
              <a:alphaModFix amt="8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5400000" flipH="1">
            <a:off x="-582290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0"/>
                </a:moveTo>
                <a:lnTo>
                  <a:pt x="0" y="0"/>
                </a:lnTo>
                <a:lnTo>
                  <a:pt x="0" y="6491055"/>
                </a:lnTo>
                <a:lnTo>
                  <a:pt x="10511830" y="6491055"/>
                </a:lnTo>
                <a:lnTo>
                  <a:pt x="1051183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375868" y="1613962"/>
            <a:ext cx="8480522" cy="4585276"/>
          </a:xfrm>
          <a:custGeom>
            <a:avLst/>
            <a:gdLst/>
            <a:ahLst/>
            <a:cxnLst/>
            <a:rect l="l" t="t" r="r" b="b"/>
            <a:pathLst>
              <a:path w="8480522" h="4585276">
                <a:moveTo>
                  <a:pt x="0" y="0"/>
                </a:moveTo>
                <a:lnTo>
                  <a:pt x="8480522" y="0"/>
                </a:lnTo>
                <a:lnTo>
                  <a:pt x="8480522" y="4585276"/>
                </a:lnTo>
                <a:lnTo>
                  <a:pt x="0" y="45852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279" t="-30830" r="-3279" b="-909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8856390" y="1613962"/>
            <a:ext cx="9055742" cy="4585276"/>
          </a:xfrm>
          <a:custGeom>
            <a:avLst/>
            <a:gdLst/>
            <a:ahLst/>
            <a:cxnLst/>
            <a:rect l="l" t="t" r="r" b="b"/>
            <a:pathLst>
              <a:path w="9055742" h="4585276">
                <a:moveTo>
                  <a:pt x="0" y="0"/>
                </a:moveTo>
                <a:lnTo>
                  <a:pt x="9055742" y="0"/>
                </a:lnTo>
                <a:lnTo>
                  <a:pt x="9055742" y="4585276"/>
                </a:lnTo>
                <a:lnTo>
                  <a:pt x="0" y="4585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1530" b="-1498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375868" y="6199238"/>
            <a:ext cx="8480522" cy="4087762"/>
          </a:xfrm>
          <a:custGeom>
            <a:avLst/>
            <a:gdLst/>
            <a:ahLst/>
            <a:cxnLst/>
            <a:rect l="l" t="t" r="r" b="b"/>
            <a:pathLst>
              <a:path w="8480522" h="4087762">
                <a:moveTo>
                  <a:pt x="0" y="0"/>
                </a:moveTo>
                <a:lnTo>
                  <a:pt x="8480522" y="0"/>
                </a:lnTo>
                <a:lnTo>
                  <a:pt x="8480522" y="4087762"/>
                </a:lnTo>
                <a:lnTo>
                  <a:pt x="0" y="40877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37136" b="-1067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8856390" y="6199238"/>
            <a:ext cx="9055742" cy="4087762"/>
          </a:xfrm>
          <a:custGeom>
            <a:avLst/>
            <a:gdLst/>
            <a:ahLst/>
            <a:cxnLst/>
            <a:rect l="l" t="t" r="r" b="b"/>
            <a:pathLst>
              <a:path w="9055742" h="4087762">
                <a:moveTo>
                  <a:pt x="0" y="0"/>
                </a:moveTo>
                <a:lnTo>
                  <a:pt x="9055742" y="0"/>
                </a:lnTo>
                <a:lnTo>
                  <a:pt x="9055742" y="4087762"/>
                </a:lnTo>
                <a:lnTo>
                  <a:pt x="0" y="40877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23720" b="-40213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6103DE-849C-7CC3-0110-7E84886D5DE3}"/>
              </a:ext>
            </a:extLst>
          </p:cNvPr>
          <p:cNvGrpSpPr/>
          <p:nvPr/>
        </p:nvGrpSpPr>
        <p:grpSpPr>
          <a:xfrm>
            <a:off x="5069314" y="71628"/>
            <a:ext cx="7315200" cy="1456944"/>
            <a:chOff x="5069314" y="71628"/>
            <a:chExt cx="7315200" cy="1456944"/>
          </a:xfrm>
        </p:grpSpPr>
        <p:sp>
          <p:nvSpPr>
            <p:cNvPr id="13" name="Freeform 13"/>
            <p:cNvSpPr/>
            <p:nvPr/>
          </p:nvSpPr>
          <p:spPr>
            <a:xfrm>
              <a:off x="5069314" y="71628"/>
              <a:ext cx="7315200" cy="1456944"/>
            </a:xfrm>
            <a:custGeom>
              <a:avLst/>
              <a:gdLst/>
              <a:ahLst/>
              <a:cxnLst/>
              <a:rect l="l" t="t" r="r" b="b"/>
              <a:pathLst>
                <a:path w="7315200" h="1456944">
                  <a:moveTo>
                    <a:pt x="0" y="0"/>
                  </a:moveTo>
                  <a:lnTo>
                    <a:pt x="7315200" y="0"/>
                  </a:lnTo>
                  <a:lnTo>
                    <a:pt x="7315200" y="1456944"/>
                  </a:lnTo>
                  <a:lnTo>
                    <a:pt x="0" y="145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722277" y="504825"/>
              <a:ext cx="6009274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340BA"/>
                  </a:solidFill>
                  <a:latin typeface="Baloo"/>
                  <a:ea typeface="Baloo"/>
                  <a:cs typeface="Baloo"/>
                  <a:sym typeface="Baloo"/>
                </a:rPr>
                <a:t>Giao diện chức năng của Bác sĩ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rot="5400000" flipH="1">
            <a:off x="-582290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0"/>
                </a:moveTo>
                <a:lnTo>
                  <a:pt x="0" y="0"/>
                </a:lnTo>
                <a:lnTo>
                  <a:pt x="0" y="6491055"/>
                </a:lnTo>
                <a:lnTo>
                  <a:pt x="10511830" y="6491055"/>
                </a:lnTo>
                <a:lnTo>
                  <a:pt x="1051183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rot="-4736800" flipH="1">
            <a:off x="-4795426" y="-5263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9">
              <a:alphaModFix amt="8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9102970" y="5143499"/>
            <a:ext cx="9185030" cy="5135879"/>
          </a:xfrm>
          <a:custGeom>
            <a:avLst/>
            <a:gdLst/>
            <a:ahLst/>
            <a:cxnLst/>
            <a:rect l="l" t="t" r="r" b="b"/>
            <a:pathLst>
              <a:path w="9117595" h="4333916">
                <a:moveTo>
                  <a:pt x="0" y="0"/>
                </a:moveTo>
                <a:lnTo>
                  <a:pt x="9117595" y="0"/>
                </a:lnTo>
                <a:lnTo>
                  <a:pt x="9117595" y="4333916"/>
                </a:lnTo>
                <a:lnTo>
                  <a:pt x="0" y="43339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30" t="-3459" b="-35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0" y="5135879"/>
            <a:ext cx="9102970" cy="5151121"/>
          </a:xfrm>
          <a:custGeom>
            <a:avLst/>
            <a:gdLst/>
            <a:ahLst/>
            <a:cxnLst/>
            <a:rect l="l" t="t" r="r" b="b"/>
            <a:pathLst>
              <a:path w="8076736" h="5068152">
                <a:moveTo>
                  <a:pt x="0" y="0"/>
                </a:moveTo>
                <a:lnTo>
                  <a:pt x="8076736" y="0"/>
                </a:lnTo>
                <a:lnTo>
                  <a:pt x="8076736" y="5068152"/>
                </a:lnTo>
                <a:lnTo>
                  <a:pt x="0" y="5068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9144000" y="1"/>
            <a:ext cx="9144000" cy="5143498"/>
          </a:xfrm>
          <a:custGeom>
            <a:avLst/>
            <a:gdLst/>
            <a:ahLst/>
            <a:cxnLst/>
            <a:rect l="l" t="t" r="r" b="b"/>
            <a:pathLst>
              <a:path w="8645814" h="4387751">
                <a:moveTo>
                  <a:pt x="0" y="0"/>
                </a:moveTo>
                <a:lnTo>
                  <a:pt x="8645814" y="0"/>
                </a:lnTo>
                <a:lnTo>
                  <a:pt x="8645814" y="4387750"/>
                </a:lnTo>
                <a:lnTo>
                  <a:pt x="0" y="4387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l" t="t" r="r" b="b"/>
            <a:pathLst>
              <a:path w="9371822" h="4387751">
                <a:moveTo>
                  <a:pt x="0" y="0"/>
                </a:moveTo>
                <a:lnTo>
                  <a:pt x="9371822" y="0"/>
                </a:lnTo>
                <a:lnTo>
                  <a:pt x="9371822" y="4387750"/>
                </a:lnTo>
                <a:lnTo>
                  <a:pt x="0" y="4387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753" b="-19704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D1B4C4CF-6EA1-64D5-B6F1-E82A0DE02555}"/>
              </a:ext>
            </a:extLst>
          </p:cNvPr>
          <p:cNvGrpSpPr/>
          <p:nvPr/>
        </p:nvGrpSpPr>
        <p:grpSpPr>
          <a:xfrm>
            <a:off x="1066800" y="-3483773"/>
            <a:ext cx="6089661" cy="1212858"/>
            <a:chOff x="0" y="0"/>
            <a:chExt cx="8119549" cy="1617143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5CD4C2-1409-A852-E74C-2E2E482FF91F}"/>
                </a:ext>
              </a:extLst>
            </p:cNvPr>
            <p:cNvSpPr/>
            <p:nvPr/>
          </p:nvSpPr>
          <p:spPr>
            <a:xfrm>
              <a:off x="0" y="0"/>
              <a:ext cx="8119549" cy="1617143"/>
            </a:xfrm>
            <a:custGeom>
              <a:avLst/>
              <a:gdLst/>
              <a:ahLst/>
              <a:cxnLst/>
              <a:rect l="l" t="t" r="r" b="b"/>
              <a:pathLst>
                <a:path w="8119549" h="1617143">
                  <a:moveTo>
                    <a:pt x="0" y="0"/>
                  </a:moveTo>
                  <a:lnTo>
                    <a:pt x="8119549" y="0"/>
                  </a:lnTo>
                  <a:lnTo>
                    <a:pt x="8119549" y="1617143"/>
                  </a:lnTo>
                  <a:lnTo>
                    <a:pt x="0" y="1617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F67C0210-D819-6386-5A52-4094B33E0EF3}"/>
                </a:ext>
              </a:extLst>
            </p:cNvPr>
            <p:cNvSpPr txBox="1"/>
            <p:nvPr/>
          </p:nvSpPr>
          <p:spPr>
            <a:xfrm>
              <a:off x="724760" y="274128"/>
              <a:ext cx="6670029" cy="1137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6"/>
                </a:lnSpc>
                <a:spcBef>
                  <a:spcPct val="0"/>
                </a:spcBef>
              </a:pPr>
              <a:r>
                <a:rPr lang="en-US" sz="2497">
                  <a:solidFill>
                    <a:srgbClr val="41BA23"/>
                  </a:solidFill>
                  <a:latin typeface="Baloo"/>
                  <a:ea typeface="Baloo"/>
                  <a:cs typeface="Baloo"/>
                  <a:sym typeface="Baloo"/>
                </a:rPr>
                <a:t>Giao diện chức năng của Nhân viên hành chính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5400000" flipH="1">
            <a:off x="-582290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0"/>
                </a:moveTo>
                <a:lnTo>
                  <a:pt x="0" y="0"/>
                </a:lnTo>
                <a:lnTo>
                  <a:pt x="0" y="6491055"/>
                </a:lnTo>
                <a:lnTo>
                  <a:pt x="10511830" y="6491055"/>
                </a:lnTo>
                <a:lnTo>
                  <a:pt x="1051183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rot="-4736800" flipH="1">
            <a:off x="-4795426" y="-5263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grpSp>
        <p:nvGrpSpPr>
          <p:cNvPr id="7" name="Group 7"/>
          <p:cNvGrpSpPr/>
          <p:nvPr/>
        </p:nvGrpSpPr>
        <p:grpSpPr>
          <a:xfrm>
            <a:off x="1457672" y="130668"/>
            <a:ext cx="6089661" cy="1212858"/>
            <a:chOff x="0" y="0"/>
            <a:chExt cx="8119549" cy="16171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19549" cy="1617143"/>
            </a:xfrm>
            <a:custGeom>
              <a:avLst/>
              <a:gdLst/>
              <a:ahLst/>
              <a:cxnLst/>
              <a:rect l="l" t="t" r="r" b="b"/>
              <a:pathLst>
                <a:path w="8119549" h="1617143">
                  <a:moveTo>
                    <a:pt x="0" y="0"/>
                  </a:moveTo>
                  <a:lnTo>
                    <a:pt x="8119549" y="0"/>
                  </a:lnTo>
                  <a:lnTo>
                    <a:pt x="8119549" y="1617143"/>
                  </a:lnTo>
                  <a:lnTo>
                    <a:pt x="0" y="1617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24760" y="274128"/>
              <a:ext cx="6670029" cy="1137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6"/>
                </a:lnSpc>
                <a:spcBef>
                  <a:spcPct val="0"/>
                </a:spcBef>
              </a:pPr>
              <a:r>
                <a:rPr lang="en-US" sz="2497">
                  <a:solidFill>
                    <a:srgbClr val="41BA23"/>
                  </a:solidFill>
                  <a:latin typeface="Baloo"/>
                  <a:ea typeface="Baloo"/>
                  <a:cs typeface="Baloo"/>
                  <a:sym typeface="Baloo"/>
                </a:rPr>
                <a:t>Giao diện chức năng của Nhân viên hành chính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8648670" y="7620"/>
            <a:ext cx="9089524" cy="3929760"/>
          </a:xfrm>
          <a:custGeom>
            <a:avLst/>
            <a:gdLst/>
            <a:ahLst/>
            <a:cxnLst/>
            <a:rect l="l" t="t" r="r" b="b"/>
            <a:pathLst>
              <a:path w="9089524" h="3875202">
                <a:moveTo>
                  <a:pt x="0" y="0"/>
                </a:moveTo>
                <a:lnTo>
                  <a:pt x="9089524" y="0"/>
                </a:lnTo>
                <a:lnTo>
                  <a:pt x="9089524" y="3875202"/>
                </a:lnTo>
                <a:lnTo>
                  <a:pt x="0" y="3875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994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8648670" y="3937381"/>
            <a:ext cx="9089524" cy="3340400"/>
          </a:xfrm>
          <a:custGeom>
            <a:avLst/>
            <a:gdLst/>
            <a:ahLst/>
            <a:cxnLst/>
            <a:rect l="l" t="t" r="r" b="b"/>
            <a:pathLst>
              <a:path w="9089524" h="3340400">
                <a:moveTo>
                  <a:pt x="0" y="0"/>
                </a:moveTo>
                <a:lnTo>
                  <a:pt x="9089524" y="0"/>
                </a:lnTo>
                <a:lnTo>
                  <a:pt x="9089524" y="3340400"/>
                </a:lnTo>
                <a:lnTo>
                  <a:pt x="0" y="3340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12"/>
          <p:cNvGrpSpPr/>
          <p:nvPr/>
        </p:nvGrpSpPr>
        <p:grpSpPr>
          <a:xfrm>
            <a:off x="549806" y="1343526"/>
            <a:ext cx="8098864" cy="8943474"/>
            <a:chOff x="0" y="0"/>
            <a:chExt cx="10798485" cy="119246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98485" cy="5277760"/>
            </a:xfrm>
            <a:custGeom>
              <a:avLst/>
              <a:gdLst/>
              <a:ahLst/>
              <a:cxnLst/>
              <a:rect l="l" t="t" r="r" b="b"/>
              <a:pathLst>
                <a:path w="10798485" h="5277760">
                  <a:moveTo>
                    <a:pt x="0" y="0"/>
                  </a:moveTo>
                  <a:lnTo>
                    <a:pt x="10798485" y="0"/>
                  </a:lnTo>
                  <a:lnTo>
                    <a:pt x="10798485" y="5277760"/>
                  </a:lnTo>
                  <a:lnTo>
                    <a:pt x="0" y="5277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4854160"/>
              <a:ext cx="10798485" cy="2993789"/>
            </a:xfrm>
            <a:custGeom>
              <a:avLst/>
              <a:gdLst/>
              <a:ahLst/>
              <a:cxnLst/>
              <a:rect l="l" t="t" r="r" b="b"/>
              <a:pathLst>
                <a:path w="10798485" h="2993789">
                  <a:moveTo>
                    <a:pt x="0" y="0"/>
                  </a:moveTo>
                  <a:lnTo>
                    <a:pt x="10798485" y="0"/>
                  </a:lnTo>
                  <a:lnTo>
                    <a:pt x="10798485" y="2993789"/>
                  </a:lnTo>
                  <a:lnTo>
                    <a:pt x="0" y="2993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b="-62764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7635363"/>
              <a:ext cx="10798485" cy="4289269"/>
            </a:xfrm>
            <a:custGeom>
              <a:avLst/>
              <a:gdLst/>
              <a:ahLst/>
              <a:cxnLst/>
              <a:rect l="l" t="t" r="r" b="b"/>
              <a:pathLst>
                <a:path w="10798485" h="4289269">
                  <a:moveTo>
                    <a:pt x="0" y="0"/>
                  </a:moveTo>
                  <a:lnTo>
                    <a:pt x="10798485" y="0"/>
                  </a:lnTo>
                  <a:lnTo>
                    <a:pt x="10798485" y="4289269"/>
                  </a:lnTo>
                  <a:lnTo>
                    <a:pt x="0" y="4289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14938" b="-2100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6" name="Freeform 16"/>
          <p:cNvSpPr/>
          <p:nvPr/>
        </p:nvSpPr>
        <p:spPr>
          <a:xfrm>
            <a:off x="8648670" y="7277780"/>
            <a:ext cx="9089524" cy="3009219"/>
          </a:xfrm>
          <a:custGeom>
            <a:avLst/>
            <a:gdLst/>
            <a:ahLst/>
            <a:cxnLst/>
            <a:rect l="l" t="t" r="r" b="b"/>
            <a:pathLst>
              <a:path w="9089524" h="2947040">
                <a:moveTo>
                  <a:pt x="0" y="0"/>
                </a:moveTo>
                <a:lnTo>
                  <a:pt x="9089524" y="0"/>
                </a:lnTo>
                <a:lnTo>
                  <a:pt x="9089524" y="2947040"/>
                </a:lnTo>
                <a:lnTo>
                  <a:pt x="0" y="29470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728" t="-2510" r="-756"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-4736800" flipH="1">
            <a:off x="-4795426" y="-5263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9113551" cy="10287000"/>
            <a:chOff x="0" y="0"/>
            <a:chExt cx="12151401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51401" cy="8232680"/>
            </a:xfrm>
            <a:custGeom>
              <a:avLst/>
              <a:gdLst/>
              <a:ahLst/>
              <a:cxnLst/>
              <a:rect l="l" t="t" r="r" b="b"/>
              <a:pathLst>
                <a:path w="12151401" h="8232680">
                  <a:moveTo>
                    <a:pt x="0" y="0"/>
                  </a:moveTo>
                  <a:lnTo>
                    <a:pt x="12151401" y="0"/>
                  </a:lnTo>
                  <a:lnTo>
                    <a:pt x="12151401" y="8232680"/>
                  </a:lnTo>
                  <a:lnTo>
                    <a:pt x="0" y="8232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5654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8232680"/>
              <a:ext cx="12151401" cy="5483320"/>
            </a:xfrm>
            <a:custGeom>
              <a:avLst/>
              <a:gdLst/>
              <a:ahLst/>
              <a:cxnLst/>
              <a:rect l="l" t="t" r="r" b="b"/>
              <a:pathLst>
                <a:path w="12151401" h="5483320">
                  <a:moveTo>
                    <a:pt x="0" y="0"/>
                  </a:moveTo>
                  <a:lnTo>
                    <a:pt x="12151401" y="0"/>
                  </a:lnTo>
                  <a:lnTo>
                    <a:pt x="12151401" y="5483320"/>
                  </a:lnTo>
                  <a:lnTo>
                    <a:pt x="0" y="5483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11462" y="5761143"/>
            <a:ext cx="9175493" cy="4112491"/>
          </a:xfrm>
          <a:custGeom>
            <a:avLst/>
            <a:gdLst/>
            <a:ahLst/>
            <a:cxnLst/>
            <a:rect l="l" t="t" r="r" b="b"/>
            <a:pathLst>
              <a:path w="9144000" h="3669030">
                <a:moveTo>
                  <a:pt x="0" y="0"/>
                </a:moveTo>
                <a:lnTo>
                  <a:pt x="9144000" y="0"/>
                </a:lnTo>
                <a:lnTo>
                  <a:pt x="9144000" y="3669030"/>
                </a:lnTo>
                <a:lnTo>
                  <a:pt x="0" y="3669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9112506" y="575795"/>
            <a:ext cx="9174449" cy="4609553"/>
          </a:xfrm>
          <a:custGeom>
            <a:avLst/>
            <a:gdLst/>
            <a:ahLst/>
            <a:cxnLst/>
            <a:rect l="l" t="t" r="r" b="b"/>
            <a:pathLst>
              <a:path w="9144000" h="4777740">
                <a:moveTo>
                  <a:pt x="0" y="0"/>
                </a:moveTo>
                <a:lnTo>
                  <a:pt x="9144000" y="0"/>
                </a:lnTo>
                <a:lnTo>
                  <a:pt x="9144000" y="4777740"/>
                </a:lnTo>
                <a:lnTo>
                  <a:pt x="0" y="47777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5E8CA0-5137-1617-738E-81A6D7E525B3}"/>
              </a:ext>
            </a:extLst>
          </p:cNvPr>
          <p:cNvGrpSpPr/>
          <p:nvPr/>
        </p:nvGrpSpPr>
        <p:grpSpPr>
          <a:xfrm>
            <a:off x="-8153400" y="1037490"/>
            <a:ext cx="5544594" cy="1104298"/>
            <a:chOff x="317161" y="1028700"/>
            <a:chExt cx="5544594" cy="1104298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834C4B6-55AB-5856-059A-ACC5C591204A}"/>
                </a:ext>
              </a:extLst>
            </p:cNvPr>
            <p:cNvSpPr/>
            <p:nvPr/>
          </p:nvSpPr>
          <p:spPr>
            <a:xfrm>
              <a:off x="317161" y="1028700"/>
              <a:ext cx="5544594" cy="1104298"/>
            </a:xfrm>
            <a:custGeom>
              <a:avLst/>
              <a:gdLst/>
              <a:ahLst/>
              <a:cxnLst/>
              <a:rect l="l" t="t" r="r" b="b"/>
              <a:pathLst>
                <a:path w="5544594" h="1104298">
                  <a:moveTo>
                    <a:pt x="0" y="0"/>
                  </a:moveTo>
                  <a:lnTo>
                    <a:pt x="5544594" y="0"/>
                  </a:lnTo>
                  <a:lnTo>
                    <a:pt x="5544594" y="1104298"/>
                  </a:lnTo>
                  <a:lnTo>
                    <a:pt x="0" y="11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6B38EBB8-3645-2BA0-CA3B-5E3AFB731D9F}"/>
                </a:ext>
              </a:extLst>
            </p:cNvPr>
            <p:cNvSpPr txBox="1"/>
            <p:nvPr/>
          </p:nvSpPr>
          <p:spPr>
            <a:xfrm>
              <a:off x="588197" y="1299829"/>
              <a:ext cx="5002521" cy="504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  <a:spcBef>
                  <a:spcPct val="0"/>
                </a:spcBef>
              </a:pPr>
              <a:r>
                <a:rPr lang="en-US" sz="2997">
                  <a:solidFill>
                    <a:srgbClr val="BA2323"/>
                  </a:solidFill>
                  <a:latin typeface="Baloo"/>
                  <a:ea typeface="Baloo"/>
                  <a:cs typeface="Baloo"/>
                  <a:sym typeface="Baloo"/>
                </a:rPr>
                <a:t>Giao diện chức năng của Y tá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rot="-4736800" flipH="1">
            <a:off x="-4795426" y="-5263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10">
              <a:alphaModFix am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5400000" flipH="1">
            <a:off x="-582290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0"/>
                </a:moveTo>
                <a:lnTo>
                  <a:pt x="0" y="0"/>
                </a:lnTo>
                <a:lnTo>
                  <a:pt x="0" y="6491055"/>
                </a:lnTo>
                <a:lnTo>
                  <a:pt x="10511830" y="6491055"/>
                </a:lnTo>
                <a:lnTo>
                  <a:pt x="105118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889980-A418-B11B-9EFD-F1129C3A5317}"/>
              </a:ext>
            </a:extLst>
          </p:cNvPr>
          <p:cNvGrpSpPr/>
          <p:nvPr/>
        </p:nvGrpSpPr>
        <p:grpSpPr>
          <a:xfrm>
            <a:off x="317161" y="1028700"/>
            <a:ext cx="5544594" cy="1104298"/>
            <a:chOff x="317161" y="1028700"/>
            <a:chExt cx="5544594" cy="1104298"/>
          </a:xfrm>
        </p:grpSpPr>
        <p:sp>
          <p:nvSpPr>
            <p:cNvPr id="9" name="Freeform 9"/>
            <p:cNvSpPr/>
            <p:nvPr/>
          </p:nvSpPr>
          <p:spPr>
            <a:xfrm>
              <a:off x="317161" y="1028700"/>
              <a:ext cx="5544594" cy="1104298"/>
            </a:xfrm>
            <a:custGeom>
              <a:avLst/>
              <a:gdLst/>
              <a:ahLst/>
              <a:cxnLst/>
              <a:rect l="l" t="t" r="r" b="b"/>
              <a:pathLst>
                <a:path w="5544594" h="1104298">
                  <a:moveTo>
                    <a:pt x="0" y="0"/>
                  </a:moveTo>
                  <a:lnTo>
                    <a:pt x="5544594" y="0"/>
                  </a:lnTo>
                  <a:lnTo>
                    <a:pt x="5544594" y="1104298"/>
                  </a:lnTo>
                  <a:lnTo>
                    <a:pt x="0" y="11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88197" y="1299829"/>
              <a:ext cx="5002521" cy="504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  <a:spcBef>
                  <a:spcPct val="0"/>
                </a:spcBef>
              </a:pPr>
              <a:r>
                <a:rPr lang="en-US" sz="2997">
                  <a:solidFill>
                    <a:srgbClr val="BA2323"/>
                  </a:solidFill>
                  <a:latin typeface="Baloo"/>
                  <a:ea typeface="Baloo"/>
                  <a:cs typeface="Baloo"/>
                  <a:sym typeface="Baloo"/>
                </a:rPr>
                <a:t>Giao diện chức năng của Y tá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037951" y="0"/>
            <a:ext cx="12250049" cy="6610647"/>
          </a:xfrm>
          <a:custGeom>
            <a:avLst/>
            <a:gdLst/>
            <a:ahLst/>
            <a:cxnLst/>
            <a:rect l="l" t="t" r="r" b="b"/>
            <a:pathLst>
              <a:path w="11593733" h="6072217">
                <a:moveTo>
                  <a:pt x="0" y="0"/>
                </a:moveTo>
                <a:lnTo>
                  <a:pt x="11593732" y="0"/>
                </a:lnTo>
                <a:lnTo>
                  <a:pt x="11593732" y="6072217"/>
                </a:lnTo>
                <a:lnTo>
                  <a:pt x="0" y="60722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0" y="6610652"/>
            <a:ext cx="9144000" cy="3320524"/>
          </a:xfrm>
          <a:custGeom>
            <a:avLst/>
            <a:gdLst/>
            <a:ahLst/>
            <a:cxnLst/>
            <a:rect l="l" t="t" r="r" b="b"/>
            <a:pathLst>
              <a:path w="9144000" h="3320524">
                <a:moveTo>
                  <a:pt x="0" y="0"/>
                </a:moveTo>
                <a:lnTo>
                  <a:pt x="9144000" y="0"/>
                </a:lnTo>
                <a:lnTo>
                  <a:pt x="9144000" y="3320524"/>
                </a:lnTo>
                <a:lnTo>
                  <a:pt x="0" y="332052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395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9144000" y="6610650"/>
            <a:ext cx="9144000" cy="3320523"/>
          </a:xfrm>
          <a:custGeom>
            <a:avLst/>
            <a:gdLst/>
            <a:ahLst/>
            <a:cxnLst/>
            <a:rect l="l" t="t" r="r" b="b"/>
            <a:pathLst>
              <a:path w="9144000" h="2320290">
                <a:moveTo>
                  <a:pt x="0" y="0"/>
                </a:moveTo>
                <a:lnTo>
                  <a:pt x="9144000" y="0"/>
                </a:lnTo>
                <a:lnTo>
                  <a:pt x="9144000" y="2320290"/>
                </a:lnTo>
                <a:lnTo>
                  <a:pt x="0" y="232029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DE0F75-6950-DA21-97A2-85D26F6F6A39}"/>
              </a:ext>
            </a:extLst>
          </p:cNvPr>
          <p:cNvGrpSpPr/>
          <p:nvPr/>
        </p:nvGrpSpPr>
        <p:grpSpPr>
          <a:xfrm>
            <a:off x="22021800" y="452369"/>
            <a:ext cx="5787421" cy="1152661"/>
            <a:chOff x="10719418" y="173442"/>
            <a:chExt cx="5787421" cy="115266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A1DAF36-93FD-C16A-D3B6-CCB5FE4E7FED}"/>
                </a:ext>
              </a:extLst>
            </p:cNvPr>
            <p:cNvSpPr/>
            <p:nvPr/>
          </p:nvSpPr>
          <p:spPr>
            <a:xfrm>
              <a:off x="10719418" y="173442"/>
              <a:ext cx="5787421" cy="1152661"/>
            </a:xfrm>
            <a:custGeom>
              <a:avLst/>
              <a:gdLst/>
              <a:ahLst/>
              <a:cxnLst/>
              <a:rect l="l" t="t" r="r" b="b"/>
              <a:pathLst>
                <a:path w="5787421" h="1152661">
                  <a:moveTo>
                    <a:pt x="0" y="0"/>
                  </a:moveTo>
                  <a:lnTo>
                    <a:pt x="5787421" y="0"/>
                  </a:lnTo>
                  <a:lnTo>
                    <a:pt x="5787421" y="1152661"/>
                  </a:lnTo>
                  <a:lnTo>
                    <a:pt x="0" y="1152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997134D-3C31-C8A8-0C3F-ACA34A8C2A2C}"/>
                </a:ext>
              </a:extLst>
            </p:cNvPr>
            <p:cNvSpPr txBox="1"/>
            <p:nvPr/>
          </p:nvSpPr>
          <p:spPr>
            <a:xfrm>
              <a:off x="11111868" y="206814"/>
              <a:ext cx="5002521" cy="1028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  <a:spcBef>
                  <a:spcPct val="0"/>
                </a:spcBef>
              </a:pPr>
              <a:r>
                <a:rPr lang="en-US" sz="2997">
                  <a:solidFill>
                    <a:srgbClr val="BA237E"/>
                  </a:solidFill>
                  <a:latin typeface="Baloo"/>
                  <a:ea typeface="Baloo"/>
                  <a:cs typeface="Baloo"/>
                  <a:sym typeface="Baloo"/>
                </a:rPr>
                <a:t>Giao diện chức năng của Bệnh nhân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0FE77F-E500-2C14-4FDC-374F13D41740}"/>
              </a:ext>
            </a:extLst>
          </p:cNvPr>
          <p:cNvGrpSpPr/>
          <p:nvPr/>
        </p:nvGrpSpPr>
        <p:grpSpPr>
          <a:xfrm>
            <a:off x="10719418" y="173442"/>
            <a:ext cx="5787421" cy="1152661"/>
            <a:chOff x="10719418" y="173442"/>
            <a:chExt cx="5787421" cy="1152661"/>
          </a:xfrm>
        </p:grpSpPr>
        <p:sp>
          <p:nvSpPr>
            <p:cNvPr id="6" name="Freeform 6"/>
            <p:cNvSpPr/>
            <p:nvPr/>
          </p:nvSpPr>
          <p:spPr>
            <a:xfrm>
              <a:off x="10719418" y="173442"/>
              <a:ext cx="5787421" cy="1152661"/>
            </a:xfrm>
            <a:custGeom>
              <a:avLst/>
              <a:gdLst/>
              <a:ahLst/>
              <a:cxnLst/>
              <a:rect l="l" t="t" r="r" b="b"/>
              <a:pathLst>
                <a:path w="5787421" h="1152661">
                  <a:moveTo>
                    <a:pt x="0" y="0"/>
                  </a:moveTo>
                  <a:lnTo>
                    <a:pt x="5787421" y="0"/>
                  </a:lnTo>
                  <a:lnTo>
                    <a:pt x="5787421" y="1152661"/>
                  </a:lnTo>
                  <a:lnTo>
                    <a:pt x="0" y="1152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111868" y="206814"/>
              <a:ext cx="5002521" cy="1028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  <a:spcBef>
                  <a:spcPct val="0"/>
                </a:spcBef>
              </a:pPr>
              <a:r>
                <a:rPr lang="en-US" sz="2997">
                  <a:solidFill>
                    <a:srgbClr val="BA237E"/>
                  </a:solidFill>
                  <a:latin typeface="Baloo"/>
                  <a:ea typeface="Baloo"/>
                  <a:cs typeface="Baloo"/>
                  <a:sym typeface="Baloo"/>
                </a:rPr>
                <a:t>Giao diện chức năng của Bệnh nhân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5400000" flipH="1">
            <a:off x="-582290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0"/>
                </a:moveTo>
                <a:lnTo>
                  <a:pt x="0" y="0"/>
                </a:lnTo>
                <a:lnTo>
                  <a:pt x="0" y="6491055"/>
                </a:lnTo>
                <a:lnTo>
                  <a:pt x="10511830" y="6491055"/>
                </a:lnTo>
                <a:lnTo>
                  <a:pt x="1051183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 rot="-4736800" flipH="1">
            <a:off x="-4795426" y="-5263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10">
              <a:alphaModFix am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grpSp>
        <p:nvGrpSpPr>
          <p:cNvPr id="10" name="Group 10"/>
          <p:cNvGrpSpPr/>
          <p:nvPr/>
        </p:nvGrpSpPr>
        <p:grpSpPr>
          <a:xfrm>
            <a:off x="1" y="1"/>
            <a:ext cx="9704062" cy="10265500"/>
            <a:chOff x="0" y="0"/>
            <a:chExt cx="12656055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56055" cy="8321356"/>
            </a:xfrm>
            <a:custGeom>
              <a:avLst/>
              <a:gdLst/>
              <a:ahLst/>
              <a:cxnLst/>
              <a:rect l="l" t="t" r="r" b="b"/>
              <a:pathLst>
                <a:path w="12656055" h="8321356">
                  <a:moveTo>
                    <a:pt x="0" y="0"/>
                  </a:moveTo>
                  <a:lnTo>
                    <a:pt x="12656055" y="0"/>
                  </a:lnTo>
                  <a:lnTo>
                    <a:pt x="12656055" y="8321356"/>
                  </a:lnTo>
                  <a:lnTo>
                    <a:pt x="0" y="8321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8321356"/>
              <a:ext cx="12656055" cy="5394644"/>
            </a:xfrm>
            <a:custGeom>
              <a:avLst/>
              <a:gdLst/>
              <a:ahLst/>
              <a:cxnLst/>
              <a:rect l="l" t="t" r="r" b="b"/>
              <a:pathLst>
                <a:path w="12656055" h="5394644">
                  <a:moveTo>
                    <a:pt x="0" y="0"/>
                  </a:moveTo>
                  <a:lnTo>
                    <a:pt x="12656055" y="0"/>
                  </a:lnTo>
                  <a:lnTo>
                    <a:pt x="12656055" y="5394644"/>
                  </a:lnTo>
                  <a:lnTo>
                    <a:pt x="0" y="5394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3" name="Freeform 13"/>
          <p:cNvSpPr/>
          <p:nvPr/>
        </p:nvSpPr>
        <p:spPr>
          <a:xfrm>
            <a:off x="9704063" y="1499545"/>
            <a:ext cx="8583937" cy="4383165"/>
          </a:xfrm>
          <a:custGeom>
            <a:avLst/>
            <a:gdLst/>
            <a:ahLst/>
            <a:cxnLst/>
            <a:rect l="l" t="t" r="r" b="b"/>
            <a:pathLst>
              <a:path w="8242174" h="4382790">
                <a:moveTo>
                  <a:pt x="0" y="0"/>
                </a:moveTo>
                <a:lnTo>
                  <a:pt x="8242174" y="0"/>
                </a:lnTo>
                <a:lnTo>
                  <a:pt x="8242174" y="4382790"/>
                </a:lnTo>
                <a:lnTo>
                  <a:pt x="0" y="43827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201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9704063" y="5882710"/>
            <a:ext cx="8583937" cy="4382790"/>
          </a:xfrm>
          <a:custGeom>
            <a:avLst/>
            <a:gdLst/>
            <a:ahLst/>
            <a:cxnLst/>
            <a:rect l="l" t="t" r="r" b="b"/>
            <a:pathLst>
              <a:path w="8242174" h="4279285">
                <a:moveTo>
                  <a:pt x="0" y="0"/>
                </a:moveTo>
                <a:lnTo>
                  <a:pt x="8242174" y="0"/>
                </a:lnTo>
                <a:lnTo>
                  <a:pt x="8242174" y="4279285"/>
                </a:lnTo>
                <a:lnTo>
                  <a:pt x="0" y="427928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27"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rot="-4736800" flipH="1">
            <a:off x="-4795426" y="-5263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8">
              <a:alphaModFix amt="8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rot="5400000" flipH="1">
            <a:off x="-582290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0"/>
                </a:moveTo>
                <a:lnTo>
                  <a:pt x="0" y="0"/>
                </a:lnTo>
                <a:lnTo>
                  <a:pt x="0" y="6491055"/>
                </a:lnTo>
                <a:lnTo>
                  <a:pt x="10511830" y="6491055"/>
                </a:lnTo>
                <a:lnTo>
                  <a:pt x="1051183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9" name="Group 9"/>
          <p:cNvGrpSpPr/>
          <p:nvPr/>
        </p:nvGrpSpPr>
        <p:grpSpPr>
          <a:xfrm>
            <a:off x="0" y="-2"/>
            <a:ext cx="9521000" cy="10287002"/>
            <a:chOff x="0" y="0"/>
            <a:chExt cx="11689333" cy="106402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89333" cy="4274769"/>
            </a:xfrm>
            <a:custGeom>
              <a:avLst/>
              <a:gdLst/>
              <a:ahLst/>
              <a:cxnLst/>
              <a:rect l="l" t="t" r="r" b="b"/>
              <a:pathLst>
                <a:path w="11689333" h="4274769">
                  <a:moveTo>
                    <a:pt x="0" y="0"/>
                  </a:moveTo>
                  <a:lnTo>
                    <a:pt x="11689333" y="0"/>
                  </a:lnTo>
                  <a:lnTo>
                    <a:pt x="11689333" y="4274769"/>
                  </a:lnTo>
                  <a:lnTo>
                    <a:pt x="0" y="4274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b="-12797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4274769"/>
              <a:ext cx="11689333" cy="3156120"/>
            </a:xfrm>
            <a:custGeom>
              <a:avLst/>
              <a:gdLst/>
              <a:ahLst/>
              <a:cxnLst/>
              <a:rect l="l" t="t" r="r" b="b"/>
              <a:pathLst>
                <a:path w="11689333" h="3156120">
                  <a:moveTo>
                    <a:pt x="0" y="0"/>
                  </a:moveTo>
                  <a:lnTo>
                    <a:pt x="11689333" y="0"/>
                  </a:lnTo>
                  <a:lnTo>
                    <a:pt x="11689333" y="3156120"/>
                  </a:lnTo>
                  <a:lnTo>
                    <a:pt x="0" y="3156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7411067"/>
              <a:ext cx="11689333" cy="3229178"/>
            </a:xfrm>
            <a:custGeom>
              <a:avLst/>
              <a:gdLst/>
              <a:ahLst/>
              <a:cxnLst/>
              <a:rect l="l" t="t" r="r" b="b"/>
              <a:pathLst>
                <a:path w="11689333" h="3229178">
                  <a:moveTo>
                    <a:pt x="0" y="0"/>
                  </a:moveTo>
                  <a:lnTo>
                    <a:pt x="11689333" y="0"/>
                  </a:lnTo>
                  <a:lnTo>
                    <a:pt x="11689333" y="3229178"/>
                  </a:lnTo>
                  <a:lnTo>
                    <a:pt x="0" y="3229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3" name="Freeform 13"/>
          <p:cNvSpPr/>
          <p:nvPr/>
        </p:nvSpPr>
        <p:spPr>
          <a:xfrm>
            <a:off x="9521001" y="1323428"/>
            <a:ext cx="8767000" cy="2253370"/>
          </a:xfrm>
          <a:custGeom>
            <a:avLst/>
            <a:gdLst/>
            <a:ahLst/>
            <a:cxnLst/>
            <a:rect l="l" t="t" r="r" b="b"/>
            <a:pathLst>
              <a:path w="9528901" h="2253370">
                <a:moveTo>
                  <a:pt x="0" y="0"/>
                </a:moveTo>
                <a:lnTo>
                  <a:pt x="9528901" y="0"/>
                </a:lnTo>
                <a:lnTo>
                  <a:pt x="9528901" y="2253370"/>
                </a:lnTo>
                <a:lnTo>
                  <a:pt x="0" y="225337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254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9521000" y="4772875"/>
            <a:ext cx="8767000" cy="4190698"/>
          </a:xfrm>
          <a:custGeom>
            <a:avLst/>
            <a:gdLst/>
            <a:ahLst/>
            <a:cxnLst/>
            <a:rect l="l" t="t" r="r" b="b"/>
            <a:pathLst>
              <a:path w="9521000" h="4784303">
                <a:moveTo>
                  <a:pt x="0" y="0"/>
                </a:moveTo>
                <a:lnTo>
                  <a:pt x="9521000" y="0"/>
                </a:lnTo>
                <a:lnTo>
                  <a:pt x="9521000" y="4784303"/>
                </a:lnTo>
                <a:lnTo>
                  <a:pt x="0" y="478430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6B6392-FA44-05E9-D153-F705F18E41CD}"/>
              </a:ext>
            </a:extLst>
          </p:cNvPr>
          <p:cNvGrpSpPr/>
          <p:nvPr/>
        </p:nvGrpSpPr>
        <p:grpSpPr>
          <a:xfrm>
            <a:off x="10629838" y="-3496456"/>
            <a:ext cx="5787421" cy="1152661"/>
            <a:chOff x="10719418" y="173442"/>
            <a:chExt cx="5787421" cy="115266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9493B8B-5B27-27F0-D4C4-20C0CDFE3292}"/>
                </a:ext>
              </a:extLst>
            </p:cNvPr>
            <p:cNvSpPr/>
            <p:nvPr/>
          </p:nvSpPr>
          <p:spPr>
            <a:xfrm>
              <a:off x="10719418" y="173442"/>
              <a:ext cx="5787421" cy="1152661"/>
            </a:xfrm>
            <a:custGeom>
              <a:avLst/>
              <a:gdLst/>
              <a:ahLst/>
              <a:cxnLst/>
              <a:rect l="l" t="t" r="r" b="b"/>
              <a:pathLst>
                <a:path w="5787421" h="1152661">
                  <a:moveTo>
                    <a:pt x="0" y="0"/>
                  </a:moveTo>
                  <a:lnTo>
                    <a:pt x="5787421" y="0"/>
                  </a:lnTo>
                  <a:lnTo>
                    <a:pt x="5787421" y="1152661"/>
                  </a:lnTo>
                  <a:lnTo>
                    <a:pt x="0" y="1152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58A17579-CA3B-A0E8-82F8-2F00806954A6}"/>
                </a:ext>
              </a:extLst>
            </p:cNvPr>
            <p:cNvSpPr txBox="1"/>
            <p:nvPr/>
          </p:nvSpPr>
          <p:spPr>
            <a:xfrm>
              <a:off x="11111868" y="468752"/>
              <a:ext cx="5002521" cy="504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  <a:spcBef>
                  <a:spcPct val="0"/>
                </a:spcBef>
              </a:pPr>
              <a:r>
                <a:rPr lang="en-US" sz="2997">
                  <a:solidFill>
                    <a:srgbClr val="BA237E"/>
                  </a:solidFill>
                  <a:latin typeface="Baloo"/>
                  <a:ea typeface="Baloo"/>
                  <a:cs typeface="Baloo"/>
                  <a:sym typeface="Baloo"/>
                </a:rPr>
                <a:t>Giao diện thống kê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66B5E4-6E79-0889-9CF7-0B5B6A5B1956}"/>
              </a:ext>
            </a:extLst>
          </p:cNvPr>
          <p:cNvGrpSpPr/>
          <p:nvPr/>
        </p:nvGrpSpPr>
        <p:grpSpPr>
          <a:xfrm>
            <a:off x="10719418" y="173442"/>
            <a:ext cx="5787421" cy="1152661"/>
            <a:chOff x="10719418" y="173442"/>
            <a:chExt cx="5787421" cy="1152661"/>
          </a:xfrm>
        </p:grpSpPr>
        <p:sp>
          <p:nvSpPr>
            <p:cNvPr id="6" name="Freeform 6"/>
            <p:cNvSpPr/>
            <p:nvPr/>
          </p:nvSpPr>
          <p:spPr>
            <a:xfrm>
              <a:off x="10719418" y="173442"/>
              <a:ext cx="5787421" cy="1152661"/>
            </a:xfrm>
            <a:custGeom>
              <a:avLst/>
              <a:gdLst/>
              <a:ahLst/>
              <a:cxnLst/>
              <a:rect l="l" t="t" r="r" b="b"/>
              <a:pathLst>
                <a:path w="5787421" h="1152661">
                  <a:moveTo>
                    <a:pt x="0" y="0"/>
                  </a:moveTo>
                  <a:lnTo>
                    <a:pt x="5787421" y="0"/>
                  </a:lnTo>
                  <a:lnTo>
                    <a:pt x="5787421" y="1152661"/>
                  </a:lnTo>
                  <a:lnTo>
                    <a:pt x="0" y="1152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111868" y="468752"/>
              <a:ext cx="5002521" cy="504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6"/>
                </a:lnSpc>
                <a:spcBef>
                  <a:spcPct val="0"/>
                </a:spcBef>
              </a:pPr>
              <a:r>
                <a:rPr lang="en-US" sz="2997">
                  <a:solidFill>
                    <a:srgbClr val="BA237E"/>
                  </a:solidFill>
                  <a:latin typeface="Baloo"/>
                  <a:ea typeface="Baloo"/>
                  <a:cs typeface="Baloo"/>
                  <a:sym typeface="Baloo"/>
                </a:rPr>
                <a:t>Giao diện thống kê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4736800" flipH="1">
            <a:off x="-4795426" y="-5263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10">
              <a:alphaModFix amt="8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 rot="5400000" flipH="1">
            <a:off x="-582290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0"/>
                </a:moveTo>
                <a:lnTo>
                  <a:pt x="0" y="0"/>
                </a:lnTo>
                <a:lnTo>
                  <a:pt x="0" y="6491055"/>
                </a:lnTo>
                <a:lnTo>
                  <a:pt x="10511830" y="6491055"/>
                </a:lnTo>
                <a:lnTo>
                  <a:pt x="105118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91967"/>
            <a:ext cx="8966448" cy="4090942"/>
          </a:xfrm>
          <a:custGeom>
            <a:avLst/>
            <a:gdLst/>
            <a:ahLst/>
            <a:cxnLst/>
            <a:rect l="l" t="t" r="r" b="b"/>
            <a:pathLst>
              <a:path w="8966448" h="4090942">
                <a:moveTo>
                  <a:pt x="0" y="0"/>
                </a:moveTo>
                <a:lnTo>
                  <a:pt x="8966448" y="0"/>
                </a:lnTo>
                <a:lnTo>
                  <a:pt x="8966448" y="4090942"/>
                </a:lnTo>
                <a:lnTo>
                  <a:pt x="0" y="40909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0" y="4182909"/>
            <a:ext cx="8966448" cy="3362418"/>
          </a:xfrm>
          <a:custGeom>
            <a:avLst/>
            <a:gdLst/>
            <a:ahLst/>
            <a:cxnLst/>
            <a:rect l="l" t="t" r="r" b="b"/>
            <a:pathLst>
              <a:path w="8966448" h="3362418">
                <a:moveTo>
                  <a:pt x="0" y="0"/>
                </a:moveTo>
                <a:lnTo>
                  <a:pt x="8966448" y="0"/>
                </a:lnTo>
                <a:lnTo>
                  <a:pt x="8966448" y="3362417"/>
                </a:lnTo>
                <a:lnTo>
                  <a:pt x="0" y="33624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0" y="7637293"/>
            <a:ext cx="8966448" cy="2465773"/>
          </a:xfrm>
          <a:custGeom>
            <a:avLst/>
            <a:gdLst/>
            <a:ahLst/>
            <a:cxnLst/>
            <a:rect l="l" t="t" r="r" b="b"/>
            <a:pathLst>
              <a:path w="8966448" h="2465773">
                <a:moveTo>
                  <a:pt x="0" y="0"/>
                </a:moveTo>
                <a:lnTo>
                  <a:pt x="8966448" y="0"/>
                </a:lnTo>
                <a:lnTo>
                  <a:pt x="8966448" y="2465773"/>
                </a:lnTo>
                <a:lnTo>
                  <a:pt x="0" y="24657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8966448" y="2030491"/>
            <a:ext cx="9321552" cy="3239239"/>
          </a:xfrm>
          <a:custGeom>
            <a:avLst/>
            <a:gdLst/>
            <a:ahLst/>
            <a:cxnLst/>
            <a:rect l="l" t="t" r="r" b="b"/>
            <a:pathLst>
              <a:path w="9321552" h="3239239">
                <a:moveTo>
                  <a:pt x="0" y="0"/>
                </a:moveTo>
                <a:lnTo>
                  <a:pt x="9321552" y="0"/>
                </a:lnTo>
                <a:lnTo>
                  <a:pt x="9321552" y="3239239"/>
                </a:lnTo>
                <a:lnTo>
                  <a:pt x="0" y="323923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5"/>
          <p:cNvSpPr/>
          <p:nvPr/>
        </p:nvSpPr>
        <p:spPr>
          <a:xfrm>
            <a:off x="8966448" y="5269730"/>
            <a:ext cx="9321552" cy="3600450"/>
          </a:xfrm>
          <a:custGeom>
            <a:avLst/>
            <a:gdLst/>
            <a:ahLst/>
            <a:cxnLst/>
            <a:rect l="l" t="t" r="r" b="b"/>
            <a:pathLst>
              <a:path w="9321552" h="3600450">
                <a:moveTo>
                  <a:pt x="0" y="0"/>
                </a:moveTo>
                <a:lnTo>
                  <a:pt x="9321552" y="0"/>
                </a:lnTo>
                <a:lnTo>
                  <a:pt x="9321552" y="3600450"/>
                </a:lnTo>
                <a:lnTo>
                  <a:pt x="0" y="36004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A8FC7D28-E0E3-E0D3-55A3-34924341029C}"/>
              </a:ext>
            </a:extLst>
          </p:cNvPr>
          <p:cNvSpPr txBox="1"/>
          <p:nvPr/>
        </p:nvSpPr>
        <p:spPr>
          <a:xfrm>
            <a:off x="1014926" y="-3270679"/>
            <a:ext cx="8129074" cy="995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Chương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6. Kết luận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4C729E-3995-FDB5-D3CC-AA3CF7DDCD9B}"/>
              </a:ext>
            </a:extLst>
          </p:cNvPr>
          <p:cNvGrpSpPr/>
          <p:nvPr/>
        </p:nvGrpSpPr>
        <p:grpSpPr>
          <a:xfrm>
            <a:off x="-7775904" y="1682593"/>
            <a:ext cx="6542646" cy="1788323"/>
            <a:chOff x="1275133" y="1667939"/>
            <a:chExt cx="6542646" cy="1788323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F24C9A0B-3A5C-537B-A1D1-C6764ADB60CB}"/>
                </a:ext>
              </a:extLst>
            </p:cNvPr>
            <p:cNvSpPr/>
            <p:nvPr/>
          </p:nvSpPr>
          <p:spPr>
            <a:xfrm>
              <a:off x="1275133" y="1667939"/>
              <a:ext cx="6542646" cy="1788323"/>
            </a:xfrm>
            <a:custGeom>
              <a:avLst/>
              <a:gdLst/>
              <a:ahLst/>
              <a:cxnLst/>
              <a:rect l="l" t="t" r="r" b="b"/>
              <a:pathLst>
                <a:path w="6542646" h="1788323">
                  <a:moveTo>
                    <a:pt x="0" y="0"/>
                  </a:moveTo>
                  <a:lnTo>
                    <a:pt x="6542646" y="0"/>
                  </a:lnTo>
                  <a:lnTo>
                    <a:pt x="6542646" y="1788323"/>
                  </a:lnTo>
                  <a:lnTo>
                    <a:pt x="0" y="1788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E88C551C-527A-55E0-A420-16C930943863}"/>
                </a:ext>
              </a:extLst>
            </p:cNvPr>
            <p:cNvSpPr txBox="1"/>
            <p:nvPr/>
          </p:nvSpPr>
          <p:spPr>
            <a:xfrm>
              <a:off x="2163842" y="2417303"/>
              <a:ext cx="4913952" cy="8079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6"/>
                </a:lnSpc>
                <a:spcBef>
                  <a:spcPct val="0"/>
                </a:spcBef>
              </a:pPr>
              <a:r>
                <a:rPr lang="en-US" sz="4497">
                  <a:solidFill>
                    <a:srgbClr val="BA4C23"/>
                  </a:solidFill>
                  <a:latin typeface="Baloo"/>
                  <a:ea typeface="Baloo"/>
                  <a:cs typeface="Baloo"/>
                  <a:sym typeface="Baloo"/>
                </a:rPr>
                <a:t>Kết quả đạt được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CA7E2D-F88C-D872-B2C4-A7FBB936F2BF}"/>
              </a:ext>
            </a:extLst>
          </p:cNvPr>
          <p:cNvGrpSpPr/>
          <p:nvPr/>
        </p:nvGrpSpPr>
        <p:grpSpPr>
          <a:xfrm>
            <a:off x="21732207" y="1615357"/>
            <a:ext cx="6542646" cy="1788323"/>
            <a:chOff x="10153306" y="1667939"/>
            <a:chExt cx="6542646" cy="1788323"/>
          </a:xfrm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CC39E0A0-FBC5-98C6-7BA1-712F93F973AF}"/>
                </a:ext>
              </a:extLst>
            </p:cNvPr>
            <p:cNvSpPr/>
            <p:nvPr/>
          </p:nvSpPr>
          <p:spPr>
            <a:xfrm>
              <a:off x="10153306" y="1667939"/>
              <a:ext cx="6542646" cy="1788323"/>
            </a:xfrm>
            <a:custGeom>
              <a:avLst/>
              <a:gdLst/>
              <a:ahLst/>
              <a:cxnLst/>
              <a:rect l="l" t="t" r="r" b="b"/>
              <a:pathLst>
                <a:path w="6542646" h="1788323">
                  <a:moveTo>
                    <a:pt x="0" y="0"/>
                  </a:moveTo>
                  <a:lnTo>
                    <a:pt x="6542646" y="0"/>
                  </a:lnTo>
                  <a:lnTo>
                    <a:pt x="6542646" y="1788323"/>
                  </a:lnTo>
                  <a:lnTo>
                    <a:pt x="0" y="1788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AD3CB42F-8EB6-387B-8A50-7FF8F483FB9E}"/>
                </a:ext>
              </a:extLst>
            </p:cNvPr>
            <p:cNvSpPr txBox="1"/>
            <p:nvPr/>
          </p:nvSpPr>
          <p:spPr>
            <a:xfrm>
              <a:off x="10927835" y="2342346"/>
              <a:ext cx="4950048" cy="8079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6"/>
                </a:lnSpc>
                <a:spcBef>
                  <a:spcPct val="0"/>
                </a:spcBef>
              </a:pPr>
              <a:r>
                <a:rPr lang="en-US" sz="4497">
                  <a:solidFill>
                    <a:srgbClr val="BA4C23"/>
                  </a:solidFill>
                  <a:latin typeface="Baloo"/>
                  <a:ea typeface="Baloo"/>
                  <a:cs typeface="Baloo"/>
                  <a:sym typeface="Baloo"/>
                </a:rPr>
                <a:t>Hướng phát triển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CD063C-5311-9327-F1EB-A28759E0F7A6}"/>
              </a:ext>
            </a:extLst>
          </p:cNvPr>
          <p:cNvGrpSpPr/>
          <p:nvPr/>
        </p:nvGrpSpPr>
        <p:grpSpPr>
          <a:xfrm>
            <a:off x="1014926" y="13633491"/>
            <a:ext cx="5787421" cy="1152661"/>
            <a:chOff x="1275133" y="8119928"/>
            <a:chExt cx="5787421" cy="1152661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DD51BD37-3F63-28F1-6601-E7A8440219BF}"/>
                </a:ext>
              </a:extLst>
            </p:cNvPr>
            <p:cNvSpPr/>
            <p:nvPr/>
          </p:nvSpPr>
          <p:spPr>
            <a:xfrm>
              <a:off x="1275133" y="8119928"/>
              <a:ext cx="5787421" cy="1152661"/>
            </a:xfrm>
            <a:custGeom>
              <a:avLst/>
              <a:gdLst/>
              <a:ahLst/>
              <a:cxnLst/>
              <a:rect l="l" t="t" r="r" b="b"/>
              <a:pathLst>
                <a:path w="5787421" h="1152661">
                  <a:moveTo>
                    <a:pt x="0" y="0"/>
                  </a:moveTo>
                  <a:lnTo>
                    <a:pt x="5787421" y="0"/>
                  </a:lnTo>
                  <a:lnTo>
                    <a:pt x="5787421" y="1152661"/>
                  </a:lnTo>
                  <a:lnTo>
                    <a:pt x="0" y="1152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517EB39F-37B9-F3A6-5DE0-EC46757B7573}"/>
                </a:ext>
              </a:extLst>
            </p:cNvPr>
            <p:cNvSpPr txBox="1"/>
            <p:nvPr/>
          </p:nvSpPr>
          <p:spPr>
            <a:xfrm>
              <a:off x="2298592" y="8337185"/>
              <a:ext cx="380750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6"/>
                </a:lnSpc>
                <a:spcBef>
                  <a:spcPct val="0"/>
                </a:spcBef>
              </a:pPr>
              <a:r>
                <a:rPr lang="en-US" sz="3997">
                  <a:solidFill>
                    <a:srgbClr val="BA4C23"/>
                  </a:solidFill>
                  <a:latin typeface="Baloo"/>
                  <a:ea typeface="Baloo"/>
                  <a:cs typeface="Baloo"/>
                  <a:sym typeface="Baloo"/>
                </a:rPr>
                <a:t>Phát triển thêm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31937" y="0"/>
            <a:ext cx="8795385" cy="10287000"/>
          </a:xfrm>
          <a:custGeom>
            <a:avLst/>
            <a:gdLst/>
            <a:ahLst/>
            <a:cxnLst/>
            <a:rect l="l" t="t" r="r" b="b"/>
            <a:pathLst>
              <a:path w="8795385" h="10287000">
                <a:moveTo>
                  <a:pt x="0" y="0"/>
                </a:moveTo>
                <a:lnTo>
                  <a:pt x="8795385" y="0"/>
                </a:lnTo>
                <a:lnTo>
                  <a:pt x="87953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rot="9532208">
            <a:off x="10942648" y="5417532"/>
            <a:ext cx="10432992" cy="5444125"/>
          </a:xfrm>
          <a:custGeom>
            <a:avLst/>
            <a:gdLst/>
            <a:ahLst/>
            <a:cxnLst/>
            <a:rect l="l" t="t" r="r" b="b"/>
            <a:pathLst>
              <a:path w="10432992" h="5444125">
                <a:moveTo>
                  <a:pt x="0" y="0"/>
                </a:moveTo>
                <a:lnTo>
                  <a:pt x="10432991" y="0"/>
                </a:lnTo>
                <a:lnTo>
                  <a:pt x="10432991" y="5444125"/>
                </a:lnTo>
                <a:lnTo>
                  <a:pt x="0" y="5444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rot="-9943586" flipH="1">
            <a:off x="-4193999" y="5185277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C16FE93-F432-C177-6813-9C65A576F33F}"/>
              </a:ext>
            </a:extLst>
          </p:cNvPr>
          <p:cNvGrpSpPr/>
          <p:nvPr/>
        </p:nvGrpSpPr>
        <p:grpSpPr>
          <a:xfrm>
            <a:off x="1028700" y="7777197"/>
            <a:ext cx="6948677" cy="1767027"/>
            <a:chOff x="1028700" y="7777197"/>
            <a:chExt cx="6948677" cy="1767027"/>
          </a:xfrm>
        </p:grpSpPr>
        <p:sp>
          <p:nvSpPr>
            <p:cNvPr id="8" name="Freeform 8"/>
            <p:cNvSpPr/>
            <p:nvPr/>
          </p:nvSpPr>
          <p:spPr>
            <a:xfrm>
              <a:off x="1028700" y="7777197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0" y="0"/>
                  </a:moveTo>
                  <a:lnTo>
                    <a:pt x="1952965" y="0"/>
                  </a:lnTo>
                  <a:lnTo>
                    <a:pt x="1952965" y="1767027"/>
                  </a:lnTo>
                  <a:lnTo>
                    <a:pt x="0" y="176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76914" y="8143539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0BC"/>
                  </a:solidFill>
                  <a:latin typeface="Baloo"/>
                  <a:ea typeface="Baloo"/>
                  <a:cs typeface="Baloo"/>
                  <a:sym typeface="Baloo"/>
                </a:rPr>
                <a:t>3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2673984" y="7870278"/>
              <a:ext cx="5303393" cy="1603787"/>
              <a:chOff x="0" y="0"/>
              <a:chExt cx="1548525" cy="4682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89CBB">
                      <a:alpha val="100000"/>
                    </a:srgbClr>
                  </a:gs>
                  <a:gs pos="100000">
                    <a:srgbClr val="2547B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030784" y="8323904"/>
              <a:ext cx="458979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CƠ SỞ DỮ LIỆU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flipV="1">
            <a:off x="-1689068" y="-2775311"/>
            <a:ext cx="5366574" cy="6249286"/>
          </a:xfrm>
          <a:custGeom>
            <a:avLst/>
            <a:gdLst/>
            <a:ahLst/>
            <a:cxnLst/>
            <a:rect l="l" t="t" r="r" b="b"/>
            <a:pathLst>
              <a:path w="5366574" h="6249286">
                <a:moveTo>
                  <a:pt x="0" y="6249286"/>
                </a:moveTo>
                <a:lnTo>
                  <a:pt x="5366575" y="6249286"/>
                </a:lnTo>
                <a:lnTo>
                  <a:pt x="5366575" y="0"/>
                </a:lnTo>
                <a:lnTo>
                  <a:pt x="0" y="0"/>
                </a:lnTo>
                <a:lnTo>
                  <a:pt x="0" y="624928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3205522" y="1142548"/>
            <a:ext cx="11313108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NỘI DUNG TRÌNH BÀY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DB1FEE-3C95-12F6-D133-C8289B9B2A29}"/>
              </a:ext>
            </a:extLst>
          </p:cNvPr>
          <p:cNvGrpSpPr/>
          <p:nvPr/>
        </p:nvGrpSpPr>
        <p:grpSpPr>
          <a:xfrm>
            <a:off x="994219" y="3165137"/>
            <a:ext cx="6983158" cy="1767027"/>
            <a:chOff x="994219" y="3165137"/>
            <a:chExt cx="6983158" cy="1767027"/>
          </a:xfrm>
        </p:grpSpPr>
        <p:sp>
          <p:nvSpPr>
            <p:cNvPr id="5" name="Freeform 5"/>
            <p:cNvSpPr/>
            <p:nvPr/>
          </p:nvSpPr>
          <p:spPr>
            <a:xfrm>
              <a:off x="994219" y="3165137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0" y="0"/>
                  </a:moveTo>
                  <a:lnTo>
                    <a:pt x="1952965" y="0"/>
                  </a:lnTo>
                  <a:lnTo>
                    <a:pt x="1952965" y="1767027"/>
                  </a:lnTo>
                  <a:lnTo>
                    <a:pt x="0" y="176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2673984" y="3229853"/>
              <a:ext cx="5303393" cy="1603787"/>
              <a:chOff x="0" y="0"/>
              <a:chExt cx="1548525" cy="4682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89CBB">
                      <a:alpha val="100000"/>
                    </a:srgbClr>
                  </a:gs>
                  <a:gs pos="100000">
                    <a:srgbClr val="2547B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030784" y="3683479"/>
              <a:ext cx="458979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GIỚI THIỆU ĐỀ TÀI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61973" y="3527950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0BC"/>
                  </a:solidFill>
                  <a:latin typeface="Baloo"/>
                  <a:ea typeface="Baloo"/>
                  <a:cs typeface="Baloo"/>
                  <a:sym typeface="Baloo"/>
                </a:rPr>
                <a:t>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2CD262-F7F1-0EF1-4B17-2DAB5B91A8C4}"/>
              </a:ext>
            </a:extLst>
          </p:cNvPr>
          <p:cNvGrpSpPr/>
          <p:nvPr/>
        </p:nvGrpSpPr>
        <p:grpSpPr>
          <a:xfrm>
            <a:off x="1028700" y="5469181"/>
            <a:ext cx="6948677" cy="1767027"/>
            <a:chOff x="1028700" y="5469181"/>
            <a:chExt cx="6948677" cy="1767027"/>
          </a:xfrm>
        </p:grpSpPr>
        <p:sp>
          <p:nvSpPr>
            <p:cNvPr id="7" name="Freeform 7"/>
            <p:cNvSpPr/>
            <p:nvPr/>
          </p:nvSpPr>
          <p:spPr>
            <a:xfrm>
              <a:off x="1028700" y="5469181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0" y="0"/>
                  </a:moveTo>
                  <a:lnTo>
                    <a:pt x="1952965" y="0"/>
                  </a:lnTo>
                  <a:lnTo>
                    <a:pt x="1952965" y="1767027"/>
                  </a:lnTo>
                  <a:lnTo>
                    <a:pt x="0" y="176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2673984" y="5550801"/>
              <a:ext cx="5303393" cy="1603787"/>
              <a:chOff x="0" y="0"/>
              <a:chExt cx="1548525" cy="46828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89CBB">
                      <a:alpha val="100000"/>
                    </a:srgbClr>
                  </a:gs>
                  <a:gs pos="100000">
                    <a:srgbClr val="2547B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030784" y="6004427"/>
              <a:ext cx="458979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CƠ SỞ LÝ THUYẾT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76914" y="5835523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0BC"/>
                  </a:solidFill>
                  <a:latin typeface="Baloo"/>
                  <a:ea typeface="Baloo"/>
                  <a:cs typeface="Baloo"/>
                  <a:sym typeface="Baloo"/>
                </a:rPr>
                <a:t>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1616AE-BC94-68F6-1E9C-22C369ECE5DB}"/>
              </a:ext>
            </a:extLst>
          </p:cNvPr>
          <p:cNvGrpSpPr/>
          <p:nvPr/>
        </p:nvGrpSpPr>
        <p:grpSpPr>
          <a:xfrm>
            <a:off x="10312118" y="3141278"/>
            <a:ext cx="6947182" cy="1767027"/>
            <a:chOff x="10312118" y="3141278"/>
            <a:chExt cx="6947182" cy="1767027"/>
          </a:xfrm>
        </p:grpSpPr>
        <p:sp>
          <p:nvSpPr>
            <p:cNvPr id="26" name="Freeform 26"/>
            <p:cNvSpPr/>
            <p:nvPr/>
          </p:nvSpPr>
          <p:spPr>
            <a:xfrm flipH="1">
              <a:off x="15306335" y="3141278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1952965" y="0"/>
                  </a:moveTo>
                  <a:lnTo>
                    <a:pt x="0" y="0"/>
                  </a:lnTo>
                  <a:lnTo>
                    <a:pt x="0" y="1767027"/>
                  </a:lnTo>
                  <a:lnTo>
                    <a:pt x="1952965" y="1767027"/>
                  </a:lnTo>
                  <a:lnTo>
                    <a:pt x="19529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0312118" y="3225347"/>
              <a:ext cx="5303393" cy="1603787"/>
              <a:chOff x="0" y="0"/>
              <a:chExt cx="1548525" cy="46828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547BF">
                      <a:alpha val="100000"/>
                    </a:srgbClr>
                  </a:gs>
                  <a:gs pos="100000">
                    <a:srgbClr val="289CBB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0577612" y="3397775"/>
              <a:ext cx="4772404" cy="1225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CHỨC NĂNG NHÓM NGƯỜI DÙNG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6053914" y="3511047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2BC"/>
                  </a:solidFill>
                  <a:latin typeface="Baloo"/>
                  <a:ea typeface="Baloo"/>
                  <a:cs typeface="Baloo"/>
                  <a:sym typeface="Baloo"/>
                </a:rPr>
                <a:t>4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0295D5-A94F-E8B8-84C4-2FC7CEAE07B2}"/>
              </a:ext>
            </a:extLst>
          </p:cNvPr>
          <p:cNvGrpSpPr/>
          <p:nvPr/>
        </p:nvGrpSpPr>
        <p:grpSpPr>
          <a:xfrm>
            <a:off x="10312118" y="5464675"/>
            <a:ext cx="6947182" cy="1767027"/>
            <a:chOff x="10312118" y="5464675"/>
            <a:chExt cx="6947182" cy="1767027"/>
          </a:xfrm>
        </p:grpSpPr>
        <p:sp>
          <p:nvSpPr>
            <p:cNvPr id="32" name="Freeform 32"/>
            <p:cNvSpPr/>
            <p:nvPr/>
          </p:nvSpPr>
          <p:spPr>
            <a:xfrm flipH="1">
              <a:off x="15306335" y="5464675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1952965" y="0"/>
                  </a:moveTo>
                  <a:lnTo>
                    <a:pt x="0" y="0"/>
                  </a:lnTo>
                  <a:lnTo>
                    <a:pt x="0" y="1767027"/>
                  </a:lnTo>
                  <a:lnTo>
                    <a:pt x="1952965" y="1767027"/>
                  </a:lnTo>
                  <a:lnTo>
                    <a:pt x="19529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10312118" y="5546295"/>
              <a:ext cx="5303393" cy="1603787"/>
              <a:chOff x="0" y="0"/>
              <a:chExt cx="1548525" cy="46828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547BF">
                      <a:alpha val="100000"/>
                    </a:srgbClr>
                  </a:gs>
                  <a:gs pos="100000">
                    <a:srgbClr val="289CB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0668918" y="5999921"/>
              <a:ext cx="458979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KẾT QUẢ CÀI ĐẶT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6053914" y="5835523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0BC"/>
                  </a:solidFill>
                  <a:latin typeface="Baloo"/>
                  <a:ea typeface="Baloo"/>
                  <a:cs typeface="Baloo"/>
                  <a:sym typeface="Baloo"/>
                </a:rPr>
                <a:t>5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A0B582-FACF-087D-3EB9-868AE113A979}"/>
              </a:ext>
            </a:extLst>
          </p:cNvPr>
          <p:cNvGrpSpPr/>
          <p:nvPr/>
        </p:nvGrpSpPr>
        <p:grpSpPr>
          <a:xfrm>
            <a:off x="10312118" y="7777197"/>
            <a:ext cx="6947182" cy="1767027"/>
            <a:chOff x="10312118" y="7777197"/>
            <a:chExt cx="6947182" cy="1767027"/>
          </a:xfrm>
        </p:grpSpPr>
        <p:sp>
          <p:nvSpPr>
            <p:cNvPr id="38" name="Freeform 38"/>
            <p:cNvSpPr/>
            <p:nvPr/>
          </p:nvSpPr>
          <p:spPr>
            <a:xfrm flipH="1">
              <a:off x="15306335" y="7777197"/>
              <a:ext cx="1952965" cy="1767027"/>
            </a:xfrm>
            <a:custGeom>
              <a:avLst/>
              <a:gdLst/>
              <a:ahLst/>
              <a:cxnLst/>
              <a:rect l="l" t="t" r="r" b="b"/>
              <a:pathLst>
                <a:path w="1952965" h="1767027">
                  <a:moveTo>
                    <a:pt x="1952965" y="0"/>
                  </a:moveTo>
                  <a:lnTo>
                    <a:pt x="0" y="0"/>
                  </a:lnTo>
                  <a:lnTo>
                    <a:pt x="0" y="1767027"/>
                  </a:lnTo>
                  <a:lnTo>
                    <a:pt x="1952965" y="1767027"/>
                  </a:lnTo>
                  <a:lnTo>
                    <a:pt x="19529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38931"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0312118" y="7865772"/>
              <a:ext cx="5303393" cy="1603787"/>
              <a:chOff x="0" y="0"/>
              <a:chExt cx="1548525" cy="46828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548525" cy="468286"/>
              </a:xfrm>
              <a:custGeom>
                <a:avLst/>
                <a:gdLst/>
                <a:ahLst/>
                <a:cxnLst/>
                <a:rect l="l" t="t" r="r" b="b"/>
                <a:pathLst>
                  <a:path w="1548525" h="468286">
                    <a:moveTo>
                      <a:pt x="5839" y="0"/>
                    </a:moveTo>
                    <a:lnTo>
                      <a:pt x="1542686" y="0"/>
                    </a:lnTo>
                    <a:cubicBezTo>
                      <a:pt x="1544235" y="0"/>
                      <a:pt x="1545720" y="615"/>
                      <a:pt x="1546815" y="1710"/>
                    </a:cubicBezTo>
                    <a:cubicBezTo>
                      <a:pt x="1547910" y="2805"/>
                      <a:pt x="1548525" y="4291"/>
                      <a:pt x="1548525" y="5839"/>
                    </a:cubicBezTo>
                    <a:lnTo>
                      <a:pt x="1548525" y="462447"/>
                    </a:lnTo>
                    <a:cubicBezTo>
                      <a:pt x="1548525" y="465672"/>
                      <a:pt x="1545911" y="468286"/>
                      <a:pt x="1542686" y="468286"/>
                    </a:cubicBezTo>
                    <a:lnTo>
                      <a:pt x="5839" y="468286"/>
                    </a:lnTo>
                    <a:cubicBezTo>
                      <a:pt x="4291" y="468286"/>
                      <a:pt x="2805" y="467671"/>
                      <a:pt x="1710" y="466576"/>
                    </a:cubicBezTo>
                    <a:cubicBezTo>
                      <a:pt x="615" y="465481"/>
                      <a:pt x="0" y="463995"/>
                      <a:pt x="0" y="462447"/>
                    </a:cubicBezTo>
                    <a:lnTo>
                      <a:pt x="0" y="5839"/>
                    </a:lnTo>
                    <a:cubicBezTo>
                      <a:pt x="0" y="2614"/>
                      <a:pt x="2614" y="0"/>
                      <a:pt x="58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547BF">
                      <a:alpha val="100000"/>
                    </a:srgbClr>
                  </a:gs>
                  <a:gs pos="100000">
                    <a:srgbClr val="289CB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1548525" cy="506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0668918" y="8319398"/>
              <a:ext cx="458979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KẾT LUẬN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6053914" y="8146102"/>
              <a:ext cx="616597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2892BC"/>
                  </a:solidFill>
                  <a:latin typeface="Baloo"/>
                  <a:ea typeface="Baloo"/>
                  <a:cs typeface="Baloo"/>
                  <a:sym typeface="Baloo"/>
                </a:rPr>
                <a:t>6</a:t>
              </a:r>
            </a:p>
          </p:txBody>
        </p:sp>
      </p:grpSp>
      <p:sp>
        <p:nvSpPr>
          <p:cNvPr id="44" name="Freeform 44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9D743C-3113-41F4-805E-2AD087DF9830}"/>
              </a:ext>
            </a:extLst>
          </p:cNvPr>
          <p:cNvGrpSpPr/>
          <p:nvPr/>
        </p:nvGrpSpPr>
        <p:grpSpPr>
          <a:xfrm>
            <a:off x="11220172" y="-3875140"/>
            <a:ext cx="5767619" cy="1427486"/>
            <a:chOff x="11491681" y="2625503"/>
            <a:chExt cx="5767619" cy="1427486"/>
          </a:xfrm>
        </p:grpSpPr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2594B8ED-C00D-956E-343B-21E0DDA46438}"/>
                </a:ext>
              </a:extLst>
            </p:cNvPr>
            <p:cNvSpPr/>
            <p:nvPr/>
          </p:nvSpPr>
          <p:spPr>
            <a:xfrm>
              <a:off x="11491681" y="2625503"/>
              <a:ext cx="5767619" cy="1427486"/>
            </a:xfrm>
            <a:custGeom>
              <a:avLst/>
              <a:gdLst/>
              <a:ahLst/>
              <a:cxnLst/>
              <a:rect l="l" t="t" r="r" b="b"/>
              <a:pathLst>
                <a:path w="5767619" h="1427486">
                  <a:moveTo>
                    <a:pt x="0" y="0"/>
                  </a:moveTo>
                  <a:lnTo>
                    <a:pt x="5767619" y="0"/>
                  </a:lnTo>
                  <a:lnTo>
                    <a:pt x="5767619" y="1427486"/>
                  </a:lnTo>
                  <a:lnTo>
                    <a:pt x="0" y="142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E89AB50A-9274-0E7B-0CEA-CF74F9138C1D}"/>
                </a:ext>
              </a:extLst>
            </p:cNvPr>
            <p:cNvSpPr txBox="1"/>
            <p:nvPr/>
          </p:nvSpPr>
          <p:spPr>
            <a:xfrm>
              <a:off x="12321108" y="2959516"/>
              <a:ext cx="4108764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90"/>
                </a:lnSpc>
              </a:pPr>
              <a:r>
                <a:rPr lang="en-US" sz="2600">
                  <a:solidFill>
                    <a:srgbClr val="000000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rPr>
                <a:t>Đáp ứng nhu cầu quản lý và lưu trữ thông tin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112FE9-95A6-4326-C7FB-3AB49CFF05C4}"/>
              </a:ext>
            </a:extLst>
          </p:cNvPr>
          <p:cNvGrpSpPr/>
          <p:nvPr/>
        </p:nvGrpSpPr>
        <p:grpSpPr>
          <a:xfrm>
            <a:off x="22844370" y="3576161"/>
            <a:ext cx="5767619" cy="1427486"/>
            <a:chOff x="11491681" y="4302156"/>
            <a:chExt cx="5767619" cy="1427486"/>
          </a:xfrm>
        </p:grpSpPr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AAEC3254-86FF-E3F9-2BEA-C7B3EAB97B58}"/>
                </a:ext>
              </a:extLst>
            </p:cNvPr>
            <p:cNvSpPr/>
            <p:nvPr/>
          </p:nvSpPr>
          <p:spPr>
            <a:xfrm>
              <a:off x="11491681" y="4302156"/>
              <a:ext cx="5767619" cy="1427486"/>
            </a:xfrm>
            <a:custGeom>
              <a:avLst/>
              <a:gdLst/>
              <a:ahLst/>
              <a:cxnLst/>
              <a:rect l="l" t="t" r="r" b="b"/>
              <a:pathLst>
                <a:path w="5767619" h="1427486">
                  <a:moveTo>
                    <a:pt x="0" y="0"/>
                  </a:moveTo>
                  <a:lnTo>
                    <a:pt x="5767619" y="0"/>
                  </a:lnTo>
                  <a:lnTo>
                    <a:pt x="5767619" y="1427486"/>
                  </a:lnTo>
                  <a:lnTo>
                    <a:pt x="0" y="142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6" name="TextBox 23">
              <a:extLst>
                <a:ext uri="{FF2B5EF4-FFF2-40B4-BE49-F238E27FC236}">
                  <a16:creationId xmlns:a16="http://schemas.microsoft.com/office/drawing/2014/main" id="{9D152944-718B-6313-0136-FFE41FEE5B49}"/>
                </a:ext>
              </a:extLst>
            </p:cNvPr>
            <p:cNvSpPr txBox="1"/>
            <p:nvPr/>
          </p:nvSpPr>
          <p:spPr>
            <a:xfrm>
              <a:off x="12025349" y="4560403"/>
              <a:ext cx="4700281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990"/>
                </a:lnSpc>
              </a:pPr>
              <a:r>
                <a:rPr lang="en-US" sz="2600">
                  <a:solidFill>
                    <a:srgbClr val="000000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rPr>
                <a:t>Tối ưu hóa quy trình theo dõi điều trị và cảnh báo bệnh nhân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975F46-4514-321F-552A-004A2F44A264}"/>
              </a:ext>
            </a:extLst>
          </p:cNvPr>
          <p:cNvGrpSpPr/>
          <p:nvPr/>
        </p:nvGrpSpPr>
        <p:grpSpPr>
          <a:xfrm>
            <a:off x="22796864" y="5892603"/>
            <a:ext cx="5767619" cy="1427486"/>
            <a:chOff x="11491681" y="5977292"/>
            <a:chExt cx="5767619" cy="1427486"/>
          </a:xfrm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658C3B58-6EC9-BD2B-6DFC-1DA5E7E9B04F}"/>
                </a:ext>
              </a:extLst>
            </p:cNvPr>
            <p:cNvSpPr/>
            <p:nvPr/>
          </p:nvSpPr>
          <p:spPr>
            <a:xfrm>
              <a:off x="11491681" y="5977292"/>
              <a:ext cx="5767619" cy="1427486"/>
            </a:xfrm>
            <a:custGeom>
              <a:avLst/>
              <a:gdLst/>
              <a:ahLst/>
              <a:cxnLst/>
              <a:rect l="l" t="t" r="r" b="b"/>
              <a:pathLst>
                <a:path w="5767619" h="1427486">
                  <a:moveTo>
                    <a:pt x="0" y="0"/>
                  </a:moveTo>
                  <a:lnTo>
                    <a:pt x="5767619" y="0"/>
                  </a:lnTo>
                  <a:lnTo>
                    <a:pt x="5767619" y="1427486"/>
                  </a:lnTo>
                  <a:lnTo>
                    <a:pt x="0" y="142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9" name="TextBox 24">
              <a:extLst>
                <a:ext uri="{FF2B5EF4-FFF2-40B4-BE49-F238E27FC236}">
                  <a16:creationId xmlns:a16="http://schemas.microsoft.com/office/drawing/2014/main" id="{6A50CC0A-40BB-F976-BB3A-834DD21730C2}"/>
                </a:ext>
              </a:extLst>
            </p:cNvPr>
            <p:cNvSpPr txBox="1"/>
            <p:nvPr/>
          </p:nvSpPr>
          <p:spPr>
            <a:xfrm>
              <a:off x="11836310" y="6278864"/>
              <a:ext cx="5027056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600">
                  <a:solidFill>
                    <a:srgbClr val="000000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rPr>
                <a:t>Tối ưu hóa quy trình tiếp nhận và lập phiếu khám bệnh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1DEA82B-62DE-6A23-CEA9-924EBC71C4D5}"/>
              </a:ext>
            </a:extLst>
          </p:cNvPr>
          <p:cNvGrpSpPr/>
          <p:nvPr/>
        </p:nvGrpSpPr>
        <p:grpSpPr>
          <a:xfrm>
            <a:off x="11466028" y="13686101"/>
            <a:ext cx="5767619" cy="1427486"/>
            <a:chOff x="11491681" y="7830814"/>
            <a:chExt cx="5767619" cy="1427486"/>
          </a:xfrm>
        </p:grpSpPr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E01A6562-6B10-63F8-D8DC-0A2CEF2F7EC8}"/>
                </a:ext>
              </a:extLst>
            </p:cNvPr>
            <p:cNvSpPr/>
            <p:nvPr/>
          </p:nvSpPr>
          <p:spPr>
            <a:xfrm>
              <a:off x="11491681" y="7830814"/>
              <a:ext cx="5767619" cy="1427486"/>
            </a:xfrm>
            <a:custGeom>
              <a:avLst/>
              <a:gdLst/>
              <a:ahLst/>
              <a:cxnLst/>
              <a:rect l="l" t="t" r="r" b="b"/>
              <a:pathLst>
                <a:path w="5767619" h="1427486">
                  <a:moveTo>
                    <a:pt x="0" y="0"/>
                  </a:moveTo>
                  <a:lnTo>
                    <a:pt x="5767619" y="0"/>
                  </a:lnTo>
                  <a:lnTo>
                    <a:pt x="5767619" y="1427486"/>
                  </a:lnTo>
                  <a:lnTo>
                    <a:pt x="0" y="142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62" name="TextBox 25">
              <a:extLst>
                <a:ext uri="{FF2B5EF4-FFF2-40B4-BE49-F238E27FC236}">
                  <a16:creationId xmlns:a16="http://schemas.microsoft.com/office/drawing/2014/main" id="{E6A789ED-FC7E-3E9E-451C-97876CE00522}"/>
                </a:ext>
              </a:extLst>
            </p:cNvPr>
            <p:cNvSpPr txBox="1"/>
            <p:nvPr/>
          </p:nvSpPr>
          <p:spPr>
            <a:xfrm>
              <a:off x="11606519" y="8338228"/>
              <a:ext cx="5541182" cy="387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600">
                  <a:solidFill>
                    <a:srgbClr val="000000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rPr>
                <a:t>Tối ưu hóa quy trình thanh toán</a:t>
              </a:r>
            </a:p>
          </p:txBody>
        </p:sp>
      </p:grpSp>
      <p:sp>
        <p:nvSpPr>
          <p:cNvPr id="63" name="Freeform 12">
            <a:extLst>
              <a:ext uri="{FF2B5EF4-FFF2-40B4-BE49-F238E27FC236}">
                <a16:creationId xmlns:a16="http://schemas.microsoft.com/office/drawing/2014/main" id="{1575EEF1-48CA-FF43-7E36-E82DD34907B5}"/>
              </a:ext>
            </a:extLst>
          </p:cNvPr>
          <p:cNvSpPr/>
          <p:nvPr/>
        </p:nvSpPr>
        <p:spPr>
          <a:xfrm>
            <a:off x="4317769" y="12734654"/>
            <a:ext cx="2504204" cy="2479162"/>
          </a:xfrm>
          <a:custGeom>
            <a:avLst/>
            <a:gdLst/>
            <a:ahLst/>
            <a:cxnLst/>
            <a:rect l="l" t="t" r="r" b="b"/>
            <a:pathLst>
              <a:path w="2504204" h="2479162">
                <a:moveTo>
                  <a:pt x="0" y="0"/>
                </a:moveTo>
                <a:lnTo>
                  <a:pt x="2504204" y="0"/>
                </a:lnTo>
                <a:lnTo>
                  <a:pt x="2504204" y="2479162"/>
                </a:lnTo>
                <a:lnTo>
                  <a:pt x="0" y="24791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4" name="Freeform 13">
            <a:extLst>
              <a:ext uri="{FF2B5EF4-FFF2-40B4-BE49-F238E27FC236}">
                <a16:creationId xmlns:a16="http://schemas.microsoft.com/office/drawing/2014/main" id="{688B3E17-12F2-0E44-117A-99F43D35DBF4}"/>
              </a:ext>
            </a:extLst>
          </p:cNvPr>
          <p:cNvSpPr/>
          <p:nvPr/>
        </p:nvSpPr>
        <p:spPr>
          <a:xfrm>
            <a:off x="-6065151" y="7560205"/>
            <a:ext cx="2948267" cy="2354928"/>
          </a:xfrm>
          <a:custGeom>
            <a:avLst/>
            <a:gdLst/>
            <a:ahLst/>
            <a:cxnLst/>
            <a:rect l="l" t="t" r="r" b="b"/>
            <a:pathLst>
              <a:path w="2948267" h="2354928">
                <a:moveTo>
                  <a:pt x="0" y="0"/>
                </a:moveTo>
                <a:lnTo>
                  <a:pt x="2948267" y="0"/>
                </a:lnTo>
                <a:lnTo>
                  <a:pt x="2948267" y="2354929"/>
                </a:lnTo>
                <a:lnTo>
                  <a:pt x="0" y="23549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5" name="Freeform 10">
            <a:extLst>
              <a:ext uri="{FF2B5EF4-FFF2-40B4-BE49-F238E27FC236}">
                <a16:creationId xmlns:a16="http://schemas.microsoft.com/office/drawing/2014/main" id="{465EF97F-D1BE-D077-18A3-65CD7C7853F7}"/>
              </a:ext>
            </a:extLst>
          </p:cNvPr>
          <p:cNvSpPr/>
          <p:nvPr/>
        </p:nvSpPr>
        <p:spPr>
          <a:xfrm rot="845504">
            <a:off x="3620043" y="-3973768"/>
            <a:ext cx="2395808" cy="2057400"/>
          </a:xfrm>
          <a:custGeom>
            <a:avLst/>
            <a:gdLst/>
            <a:ahLst/>
            <a:cxnLst/>
            <a:rect l="l" t="t" r="r" b="b"/>
            <a:pathLst>
              <a:path w="2395808" h="2057400">
                <a:moveTo>
                  <a:pt x="0" y="0"/>
                </a:moveTo>
                <a:lnTo>
                  <a:pt x="2395808" y="0"/>
                </a:lnTo>
                <a:lnTo>
                  <a:pt x="239580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6" name="Freeform 11">
            <a:extLst>
              <a:ext uri="{FF2B5EF4-FFF2-40B4-BE49-F238E27FC236}">
                <a16:creationId xmlns:a16="http://schemas.microsoft.com/office/drawing/2014/main" id="{4EC2D189-EBDD-FAF7-E102-56F3B192A343}"/>
              </a:ext>
            </a:extLst>
          </p:cNvPr>
          <p:cNvSpPr/>
          <p:nvPr/>
        </p:nvSpPr>
        <p:spPr>
          <a:xfrm rot="20828743">
            <a:off x="-6211890" y="2322911"/>
            <a:ext cx="2015084" cy="2487758"/>
          </a:xfrm>
          <a:custGeom>
            <a:avLst/>
            <a:gdLst/>
            <a:ahLst/>
            <a:cxnLst/>
            <a:rect l="l" t="t" r="r" b="b"/>
            <a:pathLst>
              <a:path w="2015084" h="2487758">
                <a:moveTo>
                  <a:pt x="0" y="0"/>
                </a:moveTo>
                <a:lnTo>
                  <a:pt x="2015084" y="0"/>
                </a:lnTo>
                <a:lnTo>
                  <a:pt x="2015084" y="2487758"/>
                </a:lnTo>
                <a:lnTo>
                  <a:pt x="0" y="24877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7" name="TextBox 21">
            <a:extLst>
              <a:ext uri="{FF2B5EF4-FFF2-40B4-BE49-F238E27FC236}">
                <a16:creationId xmlns:a16="http://schemas.microsoft.com/office/drawing/2014/main" id="{85E64FDF-FB3C-255C-E44D-0E1CD2A3427F}"/>
              </a:ext>
            </a:extLst>
          </p:cNvPr>
          <p:cNvSpPr txBox="1"/>
          <p:nvPr/>
        </p:nvSpPr>
        <p:spPr>
          <a:xfrm>
            <a:off x="-6457526" y="4725111"/>
            <a:ext cx="5278670" cy="91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Quy trình quản lý thông tin và theo dõi còn thực hiện thủ công </a:t>
            </a:r>
          </a:p>
        </p:txBody>
      </p:sp>
      <p:sp>
        <p:nvSpPr>
          <p:cNvPr id="68" name="TextBox 22">
            <a:extLst>
              <a:ext uri="{FF2B5EF4-FFF2-40B4-BE49-F238E27FC236}">
                <a16:creationId xmlns:a16="http://schemas.microsoft.com/office/drawing/2014/main" id="{B0CC66D1-A876-D884-47BC-4B874A59A088}"/>
              </a:ext>
            </a:extLst>
          </p:cNvPr>
          <p:cNvSpPr txBox="1"/>
          <p:nvPr/>
        </p:nvSpPr>
        <p:spPr>
          <a:xfrm>
            <a:off x="-6022709" y="6178008"/>
            <a:ext cx="3959811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Sai sót và mất thời gian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7497" y="-1039040"/>
            <a:ext cx="19782994" cy="2828719"/>
            <a:chOff x="0" y="0"/>
            <a:chExt cx="5210336" cy="745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336" cy="745012"/>
            </a:xfrm>
            <a:custGeom>
              <a:avLst/>
              <a:gdLst/>
              <a:ahLst/>
              <a:cxnLst/>
              <a:rect l="l" t="t" r="r" b="b"/>
              <a:pathLst>
                <a:path w="5210336" h="745012">
                  <a:moveTo>
                    <a:pt x="0" y="0"/>
                  </a:moveTo>
                  <a:lnTo>
                    <a:pt x="5210336" y="0"/>
                  </a:lnTo>
                  <a:lnTo>
                    <a:pt x="5210336" y="745012"/>
                  </a:lnTo>
                  <a:lnTo>
                    <a:pt x="0" y="745012"/>
                  </a:lnTo>
                  <a:close/>
                </a:path>
              </a:pathLst>
            </a:custGeom>
            <a:gradFill rotWithShape="1">
              <a:gsLst>
                <a:gs pos="0">
                  <a:srgbClr val="2547BF">
                    <a:alpha val="100000"/>
                  </a:srgbClr>
                </a:gs>
                <a:gs pos="100000">
                  <a:srgbClr val="289CB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10336" cy="79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5577" y="686276"/>
            <a:ext cx="8055283" cy="684848"/>
            <a:chOff x="0" y="0"/>
            <a:chExt cx="10740377" cy="913130"/>
          </a:xfrm>
        </p:grpSpPr>
        <p:sp>
          <p:nvSpPr>
            <p:cNvPr id="6" name="Freeform 6"/>
            <p:cNvSpPr/>
            <p:nvPr/>
          </p:nvSpPr>
          <p:spPr>
            <a:xfrm>
              <a:off x="31818" y="22860"/>
              <a:ext cx="10676740" cy="866140"/>
            </a:xfrm>
            <a:custGeom>
              <a:avLst/>
              <a:gdLst/>
              <a:ahLst/>
              <a:cxnLst/>
              <a:rect l="l" t="t" r="r" b="b"/>
              <a:pathLst>
                <a:path w="10676740" h="866140">
                  <a:moveTo>
                    <a:pt x="219380" y="101600"/>
                  </a:moveTo>
                  <a:cubicBezTo>
                    <a:pt x="5115223" y="133350"/>
                    <a:pt x="5474435" y="121920"/>
                    <a:pt x="5894773" y="110490"/>
                  </a:cubicBezTo>
                  <a:cubicBezTo>
                    <a:pt x="6259010" y="99060"/>
                    <a:pt x="6557936" y="76200"/>
                    <a:pt x="6912124" y="71120"/>
                  </a:cubicBezTo>
                  <a:cubicBezTo>
                    <a:pt x="7299806" y="64770"/>
                    <a:pt x="7662367" y="83820"/>
                    <a:pt x="8131271" y="80010"/>
                  </a:cubicBezTo>
                  <a:cubicBezTo>
                    <a:pt x="8772662" y="74930"/>
                    <a:pt x="10162623" y="0"/>
                    <a:pt x="10407959" y="27940"/>
                  </a:cubicBezTo>
                  <a:cubicBezTo>
                    <a:pt x="10456523" y="33020"/>
                    <a:pt x="10466572" y="34290"/>
                    <a:pt x="10493366" y="48260"/>
                  </a:cubicBezTo>
                  <a:cubicBezTo>
                    <a:pt x="10520998" y="62230"/>
                    <a:pt x="10547792" y="83820"/>
                    <a:pt x="10570400" y="110490"/>
                  </a:cubicBezTo>
                  <a:cubicBezTo>
                    <a:pt x="10593008" y="135890"/>
                    <a:pt x="10613941" y="170180"/>
                    <a:pt x="10629851" y="205740"/>
                  </a:cubicBezTo>
                  <a:cubicBezTo>
                    <a:pt x="10645759" y="241300"/>
                    <a:pt x="10658319" y="283210"/>
                    <a:pt x="10665855" y="325120"/>
                  </a:cubicBezTo>
                  <a:cubicBezTo>
                    <a:pt x="10673391" y="365760"/>
                    <a:pt x="10676741" y="411480"/>
                    <a:pt x="10675066" y="454660"/>
                  </a:cubicBezTo>
                  <a:cubicBezTo>
                    <a:pt x="10673391" y="497840"/>
                    <a:pt x="10667530" y="543560"/>
                    <a:pt x="10656644" y="582930"/>
                  </a:cubicBezTo>
                  <a:cubicBezTo>
                    <a:pt x="10645759" y="623570"/>
                    <a:pt x="10630688" y="662940"/>
                    <a:pt x="10612266" y="695960"/>
                  </a:cubicBezTo>
                  <a:cubicBezTo>
                    <a:pt x="10593845" y="728980"/>
                    <a:pt x="10570400" y="758190"/>
                    <a:pt x="10546118" y="781050"/>
                  </a:cubicBezTo>
                  <a:cubicBezTo>
                    <a:pt x="10521835" y="802640"/>
                    <a:pt x="10493366" y="820420"/>
                    <a:pt x="10465734" y="829310"/>
                  </a:cubicBezTo>
                  <a:cubicBezTo>
                    <a:pt x="10438103" y="838200"/>
                    <a:pt x="10407959" y="840740"/>
                    <a:pt x="10379490" y="836930"/>
                  </a:cubicBezTo>
                  <a:cubicBezTo>
                    <a:pt x="10351020" y="831850"/>
                    <a:pt x="10321714" y="819150"/>
                    <a:pt x="10295757" y="801370"/>
                  </a:cubicBezTo>
                  <a:cubicBezTo>
                    <a:pt x="10269800" y="783590"/>
                    <a:pt x="10244681" y="756920"/>
                    <a:pt x="10224585" y="727710"/>
                  </a:cubicBezTo>
                  <a:cubicBezTo>
                    <a:pt x="10203652" y="698500"/>
                    <a:pt x="10185230" y="661670"/>
                    <a:pt x="10171833" y="623570"/>
                  </a:cubicBezTo>
                  <a:cubicBezTo>
                    <a:pt x="10158436" y="585470"/>
                    <a:pt x="10149226" y="541020"/>
                    <a:pt x="10144202" y="499110"/>
                  </a:cubicBezTo>
                  <a:cubicBezTo>
                    <a:pt x="10140015" y="455930"/>
                    <a:pt x="10140015" y="410210"/>
                    <a:pt x="10144202" y="367030"/>
                  </a:cubicBezTo>
                  <a:cubicBezTo>
                    <a:pt x="10149226" y="325120"/>
                    <a:pt x="10158436" y="280670"/>
                    <a:pt x="10171833" y="242570"/>
                  </a:cubicBezTo>
                  <a:cubicBezTo>
                    <a:pt x="10185230" y="204470"/>
                    <a:pt x="10203652" y="167640"/>
                    <a:pt x="10224585" y="138430"/>
                  </a:cubicBezTo>
                  <a:cubicBezTo>
                    <a:pt x="10244681" y="109220"/>
                    <a:pt x="10269800" y="82550"/>
                    <a:pt x="10295757" y="64770"/>
                  </a:cubicBezTo>
                  <a:cubicBezTo>
                    <a:pt x="10321714" y="46990"/>
                    <a:pt x="10351020" y="34290"/>
                    <a:pt x="10379490" y="29210"/>
                  </a:cubicBezTo>
                  <a:cubicBezTo>
                    <a:pt x="10407959" y="25400"/>
                    <a:pt x="10438103" y="27940"/>
                    <a:pt x="10465734" y="36830"/>
                  </a:cubicBezTo>
                  <a:cubicBezTo>
                    <a:pt x="10493366" y="45720"/>
                    <a:pt x="10521835" y="63500"/>
                    <a:pt x="10546118" y="85090"/>
                  </a:cubicBezTo>
                  <a:cubicBezTo>
                    <a:pt x="10570400" y="107950"/>
                    <a:pt x="10593845" y="137160"/>
                    <a:pt x="10612266" y="170180"/>
                  </a:cubicBezTo>
                  <a:cubicBezTo>
                    <a:pt x="10630688" y="203200"/>
                    <a:pt x="10646597" y="242570"/>
                    <a:pt x="10656644" y="283210"/>
                  </a:cubicBezTo>
                  <a:cubicBezTo>
                    <a:pt x="10667530" y="322580"/>
                    <a:pt x="10673391" y="368300"/>
                    <a:pt x="10675066" y="411480"/>
                  </a:cubicBezTo>
                  <a:cubicBezTo>
                    <a:pt x="10676741" y="454660"/>
                    <a:pt x="10673391" y="500380"/>
                    <a:pt x="10665855" y="542290"/>
                  </a:cubicBezTo>
                  <a:cubicBezTo>
                    <a:pt x="10658319" y="582930"/>
                    <a:pt x="10645759" y="624840"/>
                    <a:pt x="10629851" y="660400"/>
                  </a:cubicBezTo>
                  <a:cubicBezTo>
                    <a:pt x="10613941" y="697230"/>
                    <a:pt x="10593008" y="730250"/>
                    <a:pt x="10570400" y="755650"/>
                  </a:cubicBezTo>
                  <a:cubicBezTo>
                    <a:pt x="10547792" y="782320"/>
                    <a:pt x="10520160" y="803910"/>
                    <a:pt x="10493366" y="817880"/>
                  </a:cubicBezTo>
                  <a:cubicBezTo>
                    <a:pt x="10466572" y="831850"/>
                    <a:pt x="10456523" y="833120"/>
                    <a:pt x="10407959" y="838200"/>
                  </a:cubicBezTo>
                  <a:cubicBezTo>
                    <a:pt x="10162623" y="866140"/>
                    <a:pt x="8772662" y="791210"/>
                    <a:pt x="8131271" y="786130"/>
                  </a:cubicBezTo>
                  <a:cubicBezTo>
                    <a:pt x="7662368" y="782320"/>
                    <a:pt x="7299806" y="801370"/>
                    <a:pt x="6912124" y="795020"/>
                  </a:cubicBezTo>
                  <a:cubicBezTo>
                    <a:pt x="6557936" y="789940"/>
                    <a:pt x="6259010" y="767080"/>
                    <a:pt x="5894773" y="755650"/>
                  </a:cubicBezTo>
                  <a:cubicBezTo>
                    <a:pt x="5474435" y="744220"/>
                    <a:pt x="5115223" y="732790"/>
                    <a:pt x="4534119" y="730250"/>
                  </a:cubicBezTo>
                  <a:cubicBezTo>
                    <a:pt x="3499184" y="723900"/>
                    <a:pt x="504908" y="789940"/>
                    <a:pt x="219380" y="764540"/>
                  </a:cubicBezTo>
                  <a:cubicBezTo>
                    <a:pt x="187561" y="762000"/>
                    <a:pt x="184212" y="762000"/>
                    <a:pt x="166628" y="755650"/>
                  </a:cubicBezTo>
                  <a:cubicBezTo>
                    <a:pt x="149882" y="749300"/>
                    <a:pt x="133135" y="739140"/>
                    <a:pt x="117226" y="726440"/>
                  </a:cubicBezTo>
                  <a:cubicBezTo>
                    <a:pt x="102154" y="715010"/>
                    <a:pt x="87082" y="698500"/>
                    <a:pt x="74522" y="681990"/>
                  </a:cubicBezTo>
                  <a:cubicBezTo>
                    <a:pt x="61125" y="664210"/>
                    <a:pt x="49403" y="643890"/>
                    <a:pt x="39355" y="622300"/>
                  </a:cubicBezTo>
                  <a:cubicBezTo>
                    <a:pt x="29307" y="599440"/>
                    <a:pt x="20934" y="575310"/>
                    <a:pt x="15072" y="551180"/>
                  </a:cubicBezTo>
                  <a:cubicBezTo>
                    <a:pt x="8374" y="525780"/>
                    <a:pt x="4187" y="499110"/>
                    <a:pt x="1675" y="473710"/>
                  </a:cubicBezTo>
                  <a:cubicBezTo>
                    <a:pt x="0" y="447040"/>
                    <a:pt x="0" y="419100"/>
                    <a:pt x="1675" y="393700"/>
                  </a:cubicBezTo>
                  <a:cubicBezTo>
                    <a:pt x="4187" y="367030"/>
                    <a:pt x="8374" y="340360"/>
                    <a:pt x="15072" y="314960"/>
                  </a:cubicBezTo>
                  <a:cubicBezTo>
                    <a:pt x="20934" y="290830"/>
                    <a:pt x="29307" y="266700"/>
                    <a:pt x="39355" y="245110"/>
                  </a:cubicBezTo>
                  <a:cubicBezTo>
                    <a:pt x="49403" y="222250"/>
                    <a:pt x="61125" y="201930"/>
                    <a:pt x="74522" y="184150"/>
                  </a:cubicBezTo>
                  <a:cubicBezTo>
                    <a:pt x="87082" y="167640"/>
                    <a:pt x="102154" y="151130"/>
                    <a:pt x="117226" y="139700"/>
                  </a:cubicBezTo>
                  <a:cubicBezTo>
                    <a:pt x="133135" y="127000"/>
                    <a:pt x="149882" y="116840"/>
                    <a:pt x="166628" y="110490"/>
                  </a:cubicBezTo>
                  <a:cubicBezTo>
                    <a:pt x="184212" y="104140"/>
                    <a:pt x="219380" y="101600"/>
                    <a:pt x="219380" y="101600"/>
                  </a:cubicBezTo>
                </a:path>
              </a:pathLst>
            </a:custGeom>
            <a:solidFill>
              <a:srgbClr val="50AB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Freeform 9"/>
          <p:cNvSpPr/>
          <p:nvPr/>
        </p:nvSpPr>
        <p:spPr>
          <a:xfrm rot="322667">
            <a:off x="6196553" y="8361253"/>
            <a:ext cx="2144033" cy="670010"/>
          </a:xfrm>
          <a:custGeom>
            <a:avLst/>
            <a:gdLst/>
            <a:ahLst/>
            <a:cxnLst/>
            <a:rect l="l" t="t" r="r" b="b"/>
            <a:pathLst>
              <a:path w="2144033" h="670010">
                <a:moveTo>
                  <a:pt x="0" y="0"/>
                </a:moveTo>
                <a:lnTo>
                  <a:pt x="2144033" y="0"/>
                </a:lnTo>
                <a:lnTo>
                  <a:pt x="2144033" y="670010"/>
                </a:lnTo>
                <a:lnTo>
                  <a:pt x="0" y="670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 rot="-1351679" flipV="1">
            <a:off x="6576577" y="8471399"/>
            <a:ext cx="1447761" cy="1853134"/>
          </a:xfrm>
          <a:custGeom>
            <a:avLst/>
            <a:gdLst/>
            <a:ahLst/>
            <a:cxnLst/>
            <a:rect l="l" t="t" r="r" b="b"/>
            <a:pathLst>
              <a:path w="1447761" h="1853134">
                <a:moveTo>
                  <a:pt x="0" y="1853134"/>
                </a:moveTo>
                <a:lnTo>
                  <a:pt x="1447761" y="1853134"/>
                </a:lnTo>
                <a:lnTo>
                  <a:pt x="1447761" y="0"/>
                </a:lnTo>
                <a:lnTo>
                  <a:pt x="0" y="0"/>
                </a:lnTo>
                <a:lnTo>
                  <a:pt x="0" y="185313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 rot="2184322">
            <a:off x="6577814" y="7159969"/>
            <a:ext cx="1445287" cy="1849967"/>
          </a:xfrm>
          <a:custGeom>
            <a:avLst/>
            <a:gdLst/>
            <a:ahLst/>
            <a:cxnLst/>
            <a:rect l="l" t="t" r="r" b="b"/>
            <a:pathLst>
              <a:path w="1445287" h="1849967">
                <a:moveTo>
                  <a:pt x="0" y="0"/>
                </a:moveTo>
                <a:lnTo>
                  <a:pt x="1445287" y="0"/>
                </a:lnTo>
                <a:lnTo>
                  <a:pt x="1445287" y="1849968"/>
                </a:lnTo>
                <a:lnTo>
                  <a:pt x="0" y="1849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CA61DC-4204-F549-C22F-3D228E42E432}"/>
              </a:ext>
            </a:extLst>
          </p:cNvPr>
          <p:cNvGrpSpPr/>
          <p:nvPr/>
        </p:nvGrpSpPr>
        <p:grpSpPr>
          <a:xfrm>
            <a:off x="1275133" y="1667939"/>
            <a:ext cx="6542646" cy="1788323"/>
            <a:chOff x="1275133" y="1667939"/>
            <a:chExt cx="6542646" cy="1788323"/>
          </a:xfrm>
        </p:grpSpPr>
        <p:sp>
          <p:nvSpPr>
            <p:cNvPr id="7" name="Freeform 7"/>
            <p:cNvSpPr/>
            <p:nvPr/>
          </p:nvSpPr>
          <p:spPr>
            <a:xfrm>
              <a:off x="1275133" y="1667939"/>
              <a:ext cx="6542646" cy="1788323"/>
            </a:xfrm>
            <a:custGeom>
              <a:avLst/>
              <a:gdLst/>
              <a:ahLst/>
              <a:cxnLst/>
              <a:rect l="l" t="t" r="r" b="b"/>
              <a:pathLst>
                <a:path w="6542646" h="1788323">
                  <a:moveTo>
                    <a:pt x="0" y="0"/>
                  </a:moveTo>
                  <a:lnTo>
                    <a:pt x="6542646" y="0"/>
                  </a:lnTo>
                  <a:lnTo>
                    <a:pt x="6542646" y="1788323"/>
                  </a:lnTo>
                  <a:lnTo>
                    <a:pt x="0" y="1788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63842" y="2417303"/>
              <a:ext cx="4913952" cy="8079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6"/>
                </a:lnSpc>
                <a:spcBef>
                  <a:spcPct val="0"/>
                </a:spcBef>
              </a:pPr>
              <a:r>
                <a:rPr lang="en-US" sz="4497">
                  <a:solidFill>
                    <a:srgbClr val="BA4C23"/>
                  </a:solidFill>
                  <a:latin typeface="Baloo"/>
                  <a:ea typeface="Baloo"/>
                  <a:cs typeface="Baloo"/>
                  <a:sym typeface="Baloo"/>
                </a:rPr>
                <a:t>Kết quả đạt được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6027" y="3542831"/>
            <a:ext cx="8920859" cy="350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89" lvl="1" indent="-269595" algn="just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Đầy đủ các chức năng quản lý thông tin.</a:t>
            </a:r>
          </a:p>
          <a:p>
            <a:pPr marL="539189" lvl="1" indent="-269595" algn="just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Quy trình theo dõi bệnh nhân điều trị theo từng ngày, từng đợt điều trị.</a:t>
            </a:r>
          </a:p>
          <a:p>
            <a:pPr marL="539189" lvl="1" indent="-269595" algn="just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Cảnh báo các bệnh nhân vi phạm quy định (tự ý bỏ điều trị 2-3 ngày liên tiếp).</a:t>
            </a:r>
          </a:p>
          <a:p>
            <a:pPr marL="539189" lvl="1" indent="-269595" algn="just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Đưa ra các biểu đồ thống kê.</a:t>
            </a:r>
          </a:p>
          <a:p>
            <a:pPr marL="539189" lvl="1" indent="-269595" algn="just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Chức năng tìm kiếm và lọc theo nhiều tiêu chí.</a:t>
            </a:r>
          </a:p>
          <a:p>
            <a:pPr marL="539189" lvl="1" indent="-269595" algn="just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Phân quyền chức năng nhóm người dùng rõ ràng.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3AEDAA-0E9D-16C9-6553-B2E55EA6D7FC}"/>
              </a:ext>
            </a:extLst>
          </p:cNvPr>
          <p:cNvGrpSpPr/>
          <p:nvPr/>
        </p:nvGrpSpPr>
        <p:grpSpPr>
          <a:xfrm>
            <a:off x="10153306" y="1667939"/>
            <a:ext cx="6542646" cy="1788323"/>
            <a:chOff x="10153306" y="1667939"/>
            <a:chExt cx="6542646" cy="1788323"/>
          </a:xfrm>
        </p:grpSpPr>
        <p:sp>
          <p:nvSpPr>
            <p:cNvPr id="8" name="Freeform 8"/>
            <p:cNvSpPr/>
            <p:nvPr/>
          </p:nvSpPr>
          <p:spPr>
            <a:xfrm>
              <a:off x="10153306" y="1667939"/>
              <a:ext cx="6542646" cy="1788323"/>
            </a:xfrm>
            <a:custGeom>
              <a:avLst/>
              <a:gdLst/>
              <a:ahLst/>
              <a:cxnLst/>
              <a:rect l="l" t="t" r="r" b="b"/>
              <a:pathLst>
                <a:path w="6542646" h="1788323">
                  <a:moveTo>
                    <a:pt x="0" y="0"/>
                  </a:moveTo>
                  <a:lnTo>
                    <a:pt x="6542646" y="0"/>
                  </a:lnTo>
                  <a:lnTo>
                    <a:pt x="6542646" y="1788323"/>
                  </a:lnTo>
                  <a:lnTo>
                    <a:pt x="0" y="1788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927835" y="2342346"/>
              <a:ext cx="4950048" cy="8079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6"/>
                </a:lnSpc>
                <a:spcBef>
                  <a:spcPct val="0"/>
                </a:spcBef>
              </a:pPr>
              <a:r>
                <a:rPr lang="en-US" sz="4497">
                  <a:solidFill>
                    <a:srgbClr val="BA4C23"/>
                  </a:solidFill>
                  <a:latin typeface="Baloo"/>
                  <a:ea typeface="Baloo"/>
                  <a:cs typeface="Baloo"/>
                  <a:sym typeface="Baloo"/>
                </a:rPr>
                <a:t>Hướng phát triển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625763" y="3542831"/>
            <a:ext cx="7888067" cy="350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89" lvl="1" indent="-269595" algn="just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Tích hợp chức năng xem lịch sử đợt điều trị cho bệnh nhân.</a:t>
            </a:r>
          </a:p>
          <a:p>
            <a:pPr marL="539189" lvl="1" indent="-269595" algn="just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Cải thiện chức năng theo dõi điều trị trong trường hợp có nhiều bệnh nhân.</a:t>
            </a:r>
          </a:p>
          <a:p>
            <a:pPr marL="539189" lvl="1" indent="-269595" algn="just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Cải tiến và xử lý chức năng trường hợp tạm ứng nhiều lần.</a:t>
            </a:r>
          </a:p>
          <a:p>
            <a:pPr marL="539189" lvl="1" indent="-269595" algn="just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Cải thiện hiệu suất tải trang.</a:t>
            </a:r>
          </a:p>
          <a:p>
            <a:pPr marL="539189" lvl="1" indent="-269595" algn="just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Cải thiện giao diện chuyên nghiệp.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C18F41-6A89-651C-1DF2-EA4C45B2E65D}"/>
              </a:ext>
            </a:extLst>
          </p:cNvPr>
          <p:cNvGrpSpPr/>
          <p:nvPr/>
        </p:nvGrpSpPr>
        <p:grpSpPr>
          <a:xfrm>
            <a:off x="1275133" y="8119928"/>
            <a:ext cx="5787421" cy="1152661"/>
            <a:chOff x="1275133" y="8119928"/>
            <a:chExt cx="5787421" cy="1152661"/>
          </a:xfrm>
        </p:grpSpPr>
        <p:sp>
          <p:nvSpPr>
            <p:cNvPr id="12" name="Freeform 12"/>
            <p:cNvSpPr/>
            <p:nvPr/>
          </p:nvSpPr>
          <p:spPr>
            <a:xfrm>
              <a:off x="1275133" y="8119928"/>
              <a:ext cx="5787421" cy="1152661"/>
            </a:xfrm>
            <a:custGeom>
              <a:avLst/>
              <a:gdLst/>
              <a:ahLst/>
              <a:cxnLst/>
              <a:rect l="l" t="t" r="r" b="b"/>
              <a:pathLst>
                <a:path w="5787421" h="1152661">
                  <a:moveTo>
                    <a:pt x="0" y="0"/>
                  </a:moveTo>
                  <a:lnTo>
                    <a:pt x="5787421" y="0"/>
                  </a:lnTo>
                  <a:lnTo>
                    <a:pt x="5787421" y="1152661"/>
                  </a:lnTo>
                  <a:lnTo>
                    <a:pt x="0" y="1152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98592" y="8337185"/>
              <a:ext cx="380750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6"/>
                </a:lnSpc>
                <a:spcBef>
                  <a:spcPct val="0"/>
                </a:spcBef>
              </a:pPr>
              <a:r>
                <a:rPr lang="en-US" sz="3997">
                  <a:solidFill>
                    <a:srgbClr val="BA4C23"/>
                  </a:solidFill>
                  <a:latin typeface="Baloo"/>
                  <a:ea typeface="Baloo"/>
                  <a:cs typeface="Baloo"/>
                  <a:sym typeface="Baloo"/>
                </a:rPr>
                <a:t>Phát triển thêm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431041" y="7658610"/>
            <a:ext cx="3444529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6"/>
              </a:lnSpc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Thanh toán online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31041" y="8547676"/>
            <a:ext cx="4993588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6"/>
              </a:lnSpc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Xuất file pdf báo cáo thống kê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31041" y="9446267"/>
            <a:ext cx="4398165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6"/>
              </a:lnSpc>
            </a:pPr>
            <a:r>
              <a:rPr lang="en-US" sz="2497">
                <a:solidFill>
                  <a:srgbClr val="0C1424"/>
                </a:solidFill>
                <a:latin typeface="Poppins"/>
                <a:ea typeface="Poppins"/>
                <a:cs typeface="Poppins"/>
                <a:sym typeface="Poppins"/>
              </a:rPr>
              <a:t>Tích hợp cảnh báo qua SMS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4088C7A8-B2DF-7271-DE9F-560C926186D9}"/>
              </a:ext>
            </a:extLst>
          </p:cNvPr>
          <p:cNvSpPr txBox="1"/>
          <p:nvPr/>
        </p:nvSpPr>
        <p:spPr>
          <a:xfrm>
            <a:off x="1014926" y="191591"/>
            <a:ext cx="8129074" cy="995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Chương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6. Kết luận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3305" y="4774168"/>
            <a:ext cx="14761390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800">
                <a:solidFill>
                  <a:srgbClr val="262262"/>
                </a:solidFill>
                <a:latin typeface="Georgia Pro Cond" panose="020F0502020204030204" pitchFamily="18" charset="0"/>
                <a:ea typeface="Gladiola"/>
                <a:cs typeface="Gladiola"/>
                <a:sym typeface="Gladiola"/>
              </a:rPr>
              <a:t>Cảm ơn quý hội đồng và các bạn đã theo dõi và lắng nghe</a:t>
            </a:r>
          </a:p>
        </p:txBody>
      </p:sp>
      <p:sp>
        <p:nvSpPr>
          <p:cNvPr id="3" name="Freeform 3"/>
          <p:cNvSpPr/>
          <p:nvPr/>
        </p:nvSpPr>
        <p:spPr>
          <a:xfrm>
            <a:off x="-2229130" y="3864108"/>
            <a:ext cx="7984869" cy="7200900"/>
          </a:xfrm>
          <a:custGeom>
            <a:avLst/>
            <a:gdLst/>
            <a:ahLst/>
            <a:cxnLst/>
            <a:rect l="l" t="t" r="r" b="b"/>
            <a:pathLst>
              <a:path w="7984869" h="7200900">
                <a:moveTo>
                  <a:pt x="0" y="0"/>
                </a:moveTo>
                <a:lnTo>
                  <a:pt x="7984869" y="0"/>
                </a:lnTo>
                <a:lnTo>
                  <a:pt x="798486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flipH="1" flipV="1">
            <a:off x="12532261" y="-778008"/>
            <a:ext cx="7984869" cy="7200900"/>
          </a:xfrm>
          <a:custGeom>
            <a:avLst/>
            <a:gdLst/>
            <a:ahLst/>
            <a:cxnLst/>
            <a:rect l="l" t="t" r="r" b="b"/>
            <a:pathLst>
              <a:path w="7984869" h="7200900">
                <a:moveTo>
                  <a:pt x="7984869" y="7200900"/>
                </a:moveTo>
                <a:lnTo>
                  <a:pt x="0" y="7200900"/>
                </a:lnTo>
                <a:lnTo>
                  <a:pt x="0" y="0"/>
                </a:lnTo>
                <a:lnTo>
                  <a:pt x="7984869" y="0"/>
                </a:lnTo>
                <a:lnTo>
                  <a:pt x="7984869" y="72009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14821741" y="9497156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 flipH="1" flipV="1">
            <a:off x="-693925" y="-3324956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60184" y="0"/>
                </a:lnTo>
                <a:lnTo>
                  <a:pt x="4160184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7497" y="-1039040"/>
            <a:ext cx="19782994" cy="2828719"/>
            <a:chOff x="0" y="0"/>
            <a:chExt cx="5210336" cy="745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336" cy="745012"/>
            </a:xfrm>
            <a:custGeom>
              <a:avLst/>
              <a:gdLst/>
              <a:ahLst/>
              <a:cxnLst/>
              <a:rect l="l" t="t" r="r" b="b"/>
              <a:pathLst>
                <a:path w="5210336" h="745012">
                  <a:moveTo>
                    <a:pt x="0" y="0"/>
                  </a:moveTo>
                  <a:lnTo>
                    <a:pt x="5210336" y="0"/>
                  </a:lnTo>
                  <a:lnTo>
                    <a:pt x="5210336" y="745012"/>
                  </a:lnTo>
                  <a:lnTo>
                    <a:pt x="0" y="745012"/>
                  </a:lnTo>
                  <a:close/>
                </a:path>
              </a:pathLst>
            </a:custGeom>
            <a:gradFill rotWithShape="1">
              <a:gsLst>
                <a:gs pos="0">
                  <a:srgbClr val="2547BF">
                    <a:alpha val="100000"/>
                  </a:srgbClr>
                </a:gs>
                <a:gs pos="100000">
                  <a:srgbClr val="289CB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10336" cy="79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865577" y="686276"/>
            <a:ext cx="12217718" cy="684848"/>
            <a:chOff x="0" y="0"/>
            <a:chExt cx="16290290" cy="913130"/>
          </a:xfrm>
        </p:grpSpPr>
        <p:sp>
          <p:nvSpPr>
            <p:cNvPr id="7" name="Freeform 7"/>
            <p:cNvSpPr/>
            <p:nvPr/>
          </p:nvSpPr>
          <p:spPr>
            <a:xfrm>
              <a:off x="48260" y="22860"/>
              <a:ext cx="16193770" cy="866140"/>
            </a:xfrm>
            <a:custGeom>
              <a:avLst/>
              <a:gdLst/>
              <a:ahLst/>
              <a:cxnLst/>
              <a:rect l="l" t="t" r="r" b="b"/>
              <a:pathLst>
                <a:path w="16193770" h="866140">
                  <a:moveTo>
                    <a:pt x="332740" y="101600"/>
                  </a:moveTo>
                  <a:cubicBezTo>
                    <a:pt x="7758430" y="133350"/>
                    <a:pt x="8303260" y="121920"/>
                    <a:pt x="8940800" y="110490"/>
                  </a:cubicBezTo>
                  <a:cubicBezTo>
                    <a:pt x="9493250" y="99060"/>
                    <a:pt x="9946640" y="76200"/>
                    <a:pt x="10483850" y="71120"/>
                  </a:cubicBezTo>
                  <a:cubicBezTo>
                    <a:pt x="11071860" y="64770"/>
                    <a:pt x="11621770" y="83820"/>
                    <a:pt x="12332970" y="80010"/>
                  </a:cubicBezTo>
                  <a:cubicBezTo>
                    <a:pt x="13305790" y="74930"/>
                    <a:pt x="15413990" y="0"/>
                    <a:pt x="15786101" y="27940"/>
                  </a:cubicBezTo>
                  <a:cubicBezTo>
                    <a:pt x="15859760" y="33020"/>
                    <a:pt x="15875001" y="34290"/>
                    <a:pt x="15915640" y="48260"/>
                  </a:cubicBezTo>
                  <a:cubicBezTo>
                    <a:pt x="15957551" y="62230"/>
                    <a:pt x="15998190" y="83820"/>
                    <a:pt x="16032479" y="110490"/>
                  </a:cubicBezTo>
                  <a:cubicBezTo>
                    <a:pt x="16066770" y="135890"/>
                    <a:pt x="16098520" y="170180"/>
                    <a:pt x="16122651" y="205740"/>
                  </a:cubicBezTo>
                  <a:cubicBezTo>
                    <a:pt x="16146779" y="241300"/>
                    <a:pt x="16165829" y="283210"/>
                    <a:pt x="16177260" y="325120"/>
                  </a:cubicBezTo>
                  <a:cubicBezTo>
                    <a:pt x="16188690" y="365760"/>
                    <a:pt x="16193770" y="411480"/>
                    <a:pt x="16191229" y="454660"/>
                  </a:cubicBezTo>
                  <a:cubicBezTo>
                    <a:pt x="16188690" y="497840"/>
                    <a:pt x="16179801" y="543560"/>
                    <a:pt x="16163290" y="582930"/>
                  </a:cubicBezTo>
                  <a:cubicBezTo>
                    <a:pt x="16146779" y="623570"/>
                    <a:pt x="16123920" y="662940"/>
                    <a:pt x="16095979" y="695960"/>
                  </a:cubicBezTo>
                  <a:cubicBezTo>
                    <a:pt x="16068040" y="728980"/>
                    <a:pt x="16032479" y="758190"/>
                    <a:pt x="15995651" y="781050"/>
                  </a:cubicBezTo>
                  <a:cubicBezTo>
                    <a:pt x="15958820" y="802640"/>
                    <a:pt x="15915640" y="820420"/>
                    <a:pt x="15873729" y="829310"/>
                  </a:cubicBezTo>
                  <a:cubicBezTo>
                    <a:pt x="15831820" y="838200"/>
                    <a:pt x="15786101" y="840740"/>
                    <a:pt x="15742920" y="836930"/>
                  </a:cubicBezTo>
                  <a:cubicBezTo>
                    <a:pt x="15699740" y="831850"/>
                    <a:pt x="15655290" y="819150"/>
                    <a:pt x="15615920" y="801370"/>
                  </a:cubicBezTo>
                  <a:cubicBezTo>
                    <a:pt x="15576551" y="783590"/>
                    <a:pt x="15538451" y="756920"/>
                    <a:pt x="15507970" y="727710"/>
                  </a:cubicBezTo>
                  <a:cubicBezTo>
                    <a:pt x="15476220" y="698500"/>
                    <a:pt x="15448279" y="661670"/>
                    <a:pt x="15427960" y="623570"/>
                  </a:cubicBezTo>
                  <a:cubicBezTo>
                    <a:pt x="15407640" y="585470"/>
                    <a:pt x="15393670" y="541020"/>
                    <a:pt x="15386051" y="499110"/>
                  </a:cubicBezTo>
                  <a:cubicBezTo>
                    <a:pt x="15379701" y="455930"/>
                    <a:pt x="15379701" y="410210"/>
                    <a:pt x="15386051" y="367030"/>
                  </a:cubicBezTo>
                  <a:cubicBezTo>
                    <a:pt x="15393670" y="325120"/>
                    <a:pt x="15407640" y="280670"/>
                    <a:pt x="15427960" y="242570"/>
                  </a:cubicBezTo>
                  <a:cubicBezTo>
                    <a:pt x="15448279" y="204470"/>
                    <a:pt x="15476220" y="167640"/>
                    <a:pt x="15507970" y="138430"/>
                  </a:cubicBezTo>
                  <a:cubicBezTo>
                    <a:pt x="15538451" y="109220"/>
                    <a:pt x="15576551" y="82550"/>
                    <a:pt x="15615920" y="64770"/>
                  </a:cubicBezTo>
                  <a:cubicBezTo>
                    <a:pt x="15655290" y="46990"/>
                    <a:pt x="15699740" y="34290"/>
                    <a:pt x="15742920" y="29210"/>
                  </a:cubicBezTo>
                  <a:cubicBezTo>
                    <a:pt x="15786101" y="25400"/>
                    <a:pt x="15831820" y="27940"/>
                    <a:pt x="15873729" y="36830"/>
                  </a:cubicBezTo>
                  <a:cubicBezTo>
                    <a:pt x="15915640" y="45720"/>
                    <a:pt x="15958820" y="63500"/>
                    <a:pt x="15995651" y="85090"/>
                  </a:cubicBezTo>
                  <a:cubicBezTo>
                    <a:pt x="16032479" y="107950"/>
                    <a:pt x="16068040" y="137160"/>
                    <a:pt x="16095979" y="170180"/>
                  </a:cubicBezTo>
                  <a:cubicBezTo>
                    <a:pt x="16123920" y="203200"/>
                    <a:pt x="16148051" y="242570"/>
                    <a:pt x="16163290" y="283210"/>
                  </a:cubicBezTo>
                  <a:cubicBezTo>
                    <a:pt x="16179801" y="322580"/>
                    <a:pt x="16188690" y="368300"/>
                    <a:pt x="16191229" y="411480"/>
                  </a:cubicBezTo>
                  <a:cubicBezTo>
                    <a:pt x="16193770" y="454660"/>
                    <a:pt x="16188690" y="500380"/>
                    <a:pt x="16177260" y="542290"/>
                  </a:cubicBezTo>
                  <a:cubicBezTo>
                    <a:pt x="16165829" y="582930"/>
                    <a:pt x="16146779" y="624840"/>
                    <a:pt x="16122651" y="660400"/>
                  </a:cubicBezTo>
                  <a:cubicBezTo>
                    <a:pt x="16098520" y="697230"/>
                    <a:pt x="16066770" y="730250"/>
                    <a:pt x="16032479" y="755650"/>
                  </a:cubicBezTo>
                  <a:cubicBezTo>
                    <a:pt x="15998190" y="782320"/>
                    <a:pt x="15956279" y="803910"/>
                    <a:pt x="15915640" y="817880"/>
                  </a:cubicBezTo>
                  <a:cubicBezTo>
                    <a:pt x="15875001" y="831850"/>
                    <a:pt x="15859760" y="833120"/>
                    <a:pt x="15786101" y="838200"/>
                  </a:cubicBezTo>
                  <a:cubicBezTo>
                    <a:pt x="15413990" y="866140"/>
                    <a:pt x="13305790" y="791210"/>
                    <a:pt x="12332970" y="786130"/>
                  </a:cubicBezTo>
                  <a:cubicBezTo>
                    <a:pt x="11621770" y="782320"/>
                    <a:pt x="11071860" y="801370"/>
                    <a:pt x="10483850" y="795020"/>
                  </a:cubicBezTo>
                  <a:cubicBezTo>
                    <a:pt x="9946640" y="789940"/>
                    <a:pt x="9493250" y="767080"/>
                    <a:pt x="8940800" y="755650"/>
                  </a:cubicBezTo>
                  <a:cubicBezTo>
                    <a:pt x="8303260" y="744220"/>
                    <a:pt x="7758430" y="732790"/>
                    <a:pt x="6877050" y="730250"/>
                  </a:cubicBezTo>
                  <a:cubicBezTo>
                    <a:pt x="5307330" y="723900"/>
                    <a:pt x="765810" y="789940"/>
                    <a:pt x="332740" y="764540"/>
                  </a:cubicBezTo>
                  <a:cubicBezTo>
                    <a:pt x="284480" y="762000"/>
                    <a:pt x="279400" y="762000"/>
                    <a:pt x="252730" y="755650"/>
                  </a:cubicBezTo>
                  <a:cubicBezTo>
                    <a:pt x="227330" y="749300"/>
                    <a:pt x="201930" y="739140"/>
                    <a:pt x="177800" y="726440"/>
                  </a:cubicBezTo>
                  <a:cubicBezTo>
                    <a:pt x="154940" y="715010"/>
                    <a:pt x="132080" y="698500"/>
                    <a:pt x="113030" y="681990"/>
                  </a:cubicBezTo>
                  <a:cubicBezTo>
                    <a:pt x="92710" y="664210"/>
                    <a:pt x="74930" y="643890"/>
                    <a:pt x="59690" y="622300"/>
                  </a:cubicBezTo>
                  <a:cubicBezTo>
                    <a:pt x="44450" y="599440"/>
                    <a:pt x="31750" y="575310"/>
                    <a:pt x="22860" y="551180"/>
                  </a:cubicBezTo>
                  <a:cubicBezTo>
                    <a:pt x="12700" y="525780"/>
                    <a:pt x="6350" y="499110"/>
                    <a:pt x="2540" y="473710"/>
                  </a:cubicBezTo>
                  <a:cubicBezTo>
                    <a:pt x="0" y="447040"/>
                    <a:pt x="0" y="419100"/>
                    <a:pt x="2540" y="393700"/>
                  </a:cubicBezTo>
                  <a:cubicBezTo>
                    <a:pt x="6350" y="367030"/>
                    <a:pt x="12700" y="340360"/>
                    <a:pt x="22860" y="314960"/>
                  </a:cubicBezTo>
                  <a:cubicBezTo>
                    <a:pt x="31750" y="290830"/>
                    <a:pt x="44450" y="266700"/>
                    <a:pt x="59690" y="245110"/>
                  </a:cubicBezTo>
                  <a:cubicBezTo>
                    <a:pt x="74930" y="222250"/>
                    <a:pt x="92710" y="201930"/>
                    <a:pt x="113030" y="184150"/>
                  </a:cubicBezTo>
                  <a:cubicBezTo>
                    <a:pt x="132080" y="167640"/>
                    <a:pt x="154940" y="151130"/>
                    <a:pt x="177800" y="139700"/>
                  </a:cubicBezTo>
                  <a:cubicBezTo>
                    <a:pt x="201930" y="127000"/>
                    <a:pt x="227330" y="116840"/>
                    <a:pt x="252730" y="110490"/>
                  </a:cubicBezTo>
                  <a:cubicBezTo>
                    <a:pt x="279400" y="104140"/>
                    <a:pt x="332740" y="101600"/>
                    <a:pt x="332740" y="101600"/>
                  </a:cubicBezTo>
                </a:path>
              </a:pathLst>
            </a:custGeom>
            <a:solidFill>
              <a:srgbClr val="50AB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 rot="4353842">
            <a:off x="426722" y="5820173"/>
            <a:ext cx="1696822" cy="954462"/>
          </a:xfrm>
          <a:custGeom>
            <a:avLst/>
            <a:gdLst/>
            <a:ahLst/>
            <a:cxnLst/>
            <a:rect l="l" t="t" r="r" b="b"/>
            <a:pathLst>
              <a:path w="1696822" h="954462">
                <a:moveTo>
                  <a:pt x="0" y="0"/>
                </a:moveTo>
                <a:lnTo>
                  <a:pt x="1696822" y="0"/>
                </a:lnTo>
                <a:lnTo>
                  <a:pt x="1696822" y="954463"/>
                </a:lnTo>
                <a:lnTo>
                  <a:pt x="0" y="954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 rot="845504">
            <a:off x="3742047" y="2501543"/>
            <a:ext cx="2395808" cy="2057400"/>
          </a:xfrm>
          <a:custGeom>
            <a:avLst/>
            <a:gdLst/>
            <a:ahLst/>
            <a:cxnLst/>
            <a:rect l="l" t="t" r="r" b="b"/>
            <a:pathLst>
              <a:path w="2395808" h="2057400">
                <a:moveTo>
                  <a:pt x="0" y="0"/>
                </a:moveTo>
                <a:lnTo>
                  <a:pt x="2395808" y="0"/>
                </a:lnTo>
                <a:lnTo>
                  <a:pt x="239580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 rot="-771257">
            <a:off x="1891387" y="2169154"/>
            <a:ext cx="2015084" cy="2487758"/>
          </a:xfrm>
          <a:custGeom>
            <a:avLst/>
            <a:gdLst/>
            <a:ahLst/>
            <a:cxnLst/>
            <a:rect l="l" t="t" r="r" b="b"/>
            <a:pathLst>
              <a:path w="2015084" h="2487758">
                <a:moveTo>
                  <a:pt x="0" y="0"/>
                </a:moveTo>
                <a:lnTo>
                  <a:pt x="2015084" y="0"/>
                </a:lnTo>
                <a:lnTo>
                  <a:pt x="2015084" y="2487758"/>
                </a:lnTo>
                <a:lnTo>
                  <a:pt x="0" y="248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4470232" y="7435971"/>
            <a:ext cx="2504204" cy="2479162"/>
          </a:xfrm>
          <a:custGeom>
            <a:avLst/>
            <a:gdLst/>
            <a:ahLst/>
            <a:cxnLst/>
            <a:rect l="l" t="t" r="r" b="b"/>
            <a:pathLst>
              <a:path w="2504204" h="2479162">
                <a:moveTo>
                  <a:pt x="0" y="0"/>
                </a:moveTo>
                <a:lnTo>
                  <a:pt x="2504204" y="0"/>
                </a:lnTo>
                <a:lnTo>
                  <a:pt x="2504204" y="2479162"/>
                </a:lnTo>
                <a:lnTo>
                  <a:pt x="0" y="24791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1424795" y="7623479"/>
            <a:ext cx="2948267" cy="2354928"/>
          </a:xfrm>
          <a:custGeom>
            <a:avLst/>
            <a:gdLst/>
            <a:ahLst/>
            <a:cxnLst/>
            <a:rect l="l" t="t" r="r" b="b"/>
            <a:pathLst>
              <a:path w="2948267" h="2354928">
                <a:moveTo>
                  <a:pt x="0" y="0"/>
                </a:moveTo>
                <a:lnTo>
                  <a:pt x="2948267" y="0"/>
                </a:lnTo>
                <a:lnTo>
                  <a:pt x="2948267" y="2354929"/>
                </a:lnTo>
                <a:lnTo>
                  <a:pt x="0" y="23549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/>
          <p:cNvSpPr/>
          <p:nvPr/>
        </p:nvSpPr>
        <p:spPr>
          <a:xfrm>
            <a:off x="7382917" y="5415773"/>
            <a:ext cx="3554472" cy="1515094"/>
          </a:xfrm>
          <a:custGeom>
            <a:avLst/>
            <a:gdLst/>
            <a:ahLst/>
            <a:cxnLst/>
            <a:rect l="l" t="t" r="r" b="b"/>
            <a:pathLst>
              <a:path w="3554472" h="1515094">
                <a:moveTo>
                  <a:pt x="0" y="0"/>
                </a:moveTo>
                <a:lnTo>
                  <a:pt x="3554472" y="0"/>
                </a:lnTo>
                <a:lnTo>
                  <a:pt x="3554472" y="1515093"/>
                </a:lnTo>
                <a:lnTo>
                  <a:pt x="0" y="15150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TextBox 19"/>
          <p:cNvSpPr txBox="1"/>
          <p:nvPr/>
        </p:nvSpPr>
        <p:spPr>
          <a:xfrm>
            <a:off x="1275133" y="105251"/>
            <a:ext cx="12008104" cy="99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Chương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1. </a:t>
            </a: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Giới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thiệu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đề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tài</a:t>
            </a:r>
            <a:endParaRPr lang="en-US" sz="6000" b="1">
              <a:ln w="2857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2AB2B2-59EA-647D-F45F-D6BA7EF1A180}"/>
              </a:ext>
            </a:extLst>
          </p:cNvPr>
          <p:cNvGrpSpPr/>
          <p:nvPr/>
        </p:nvGrpSpPr>
        <p:grpSpPr>
          <a:xfrm>
            <a:off x="11491681" y="2625503"/>
            <a:ext cx="5767619" cy="1427486"/>
            <a:chOff x="11491681" y="2625503"/>
            <a:chExt cx="5767619" cy="1427486"/>
          </a:xfrm>
        </p:grpSpPr>
        <p:sp>
          <p:nvSpPr>
            <p:cNvPr id="14" name="Freeform 14"/>
            <p:cNvSpPr/>
            <p:nvPr/>
          </p:nvSpPr>
          <p:spPr>
            <a:xfrm>
              <a:off x="11491681" y="2625503"/>
              <a:ext cx="5767619" cy="1427486"/>
            </a:xfrm>
            <a:custGeom>
              <a:avLst/>
              <a:gdLst/>
              <a:ahLst/>
              <a:cxnLst/>
              <a:rect l="l" t="t" r="r" b="b"/>
              <a:pathLst>
                <a:path w="5767619" h="1427486">
                  <a:moveTo>
                    <a:pt x="0" y="0"/>
                  </a:moveTo>
                  <a:lnTo>
                    <a:pt x="5767619" y="0"/>
                  </a:lnTo>
                  <a:lnTo>
                    <a:pt x="5767619" y="1427486"/>
                  </a:lnTo>
                  <a:lnTo>
                    <a:pt x="0" y="142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321108" y="2959516"/>
              <a:ext cx="4108764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90"/>
                </a:lnSpc>
              </a:pPr>
              <a:r>
                <a:rPr lang="en-US" sz="2600">
                  <a:solidFill>
                    <a:srgbClr val="000000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rPr>
                <a:t>Đáp ứng nhu cầu quản lý và lưu trữ thông tin 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80526" y="4843532"/>
            <a:ext cx="5278670" cy="91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Quy trình quản lý thông tin và theo dõi còn thực hiện thủ công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78044" y="6668611"/>
            <a:ext cx="3959811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Sai sót và mất thời gian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B2B616-8511-4267-D456-3D917899B303}"/>
              </a:ext>
            </a:extLst>
          </p:cNvPr>
          <p:cNvGrpSpPr/>
          <p:nvPr/>
        </p:nvGrpSpPr>
        <p:grpSpPr>
          <a:xfrm>
            <a:off x="11491680" y="6077636"/>
            <a:ext cx="5767619" cy="1427486"/>
            <a:chOff x="11491681" y="4302156"/>
            <a:chExt cx="5767619" cy="1427486"/>
          </a:xfrm>
        </p:grpSpPr>
        <p:sp>
          <p:nvSpPr>
            <p:cNvPr id="15" name="Freeform 15"/>
            <p:cNvSpPr/>
            <p:nvPr/>
          </p:nvSpPr>
          <p:spPr>
            <a:xfrm>
              <a:off x="11491681" y="4302156"/>
              <a:ext cx="5767619" cy="1427486"/>
            </a:xfrm>
            <a:custGeom>
              <a:avLst/>
              <a:gdLst/>
              <a:ahLst/>
              <a:cxnLst/>
              <a:rect l="l" t="t" r="r" b="b"/>
              <a:pathLst>
                <a:path w="5767619" h="1427486">
                  <a:moveTo>
                    <a:pt x="0" y="0"/>
                  </a:moveTo>
                  <a:lnTo>
                    <a:pt x="5767619" y="0"/>
                  </a:lnTo>
                  <a:lnTo>
                    <a:pt x="5767619" y="1427486"/>
                  </a:lnTo>
                  <a:lnTo>
                    <a:pt x="0" y="142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025349" y="4560403"/>
              <a:ext cx="4700281" cy="769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990"/>
                </a:lnSpc>
              </a:pPr>
              <a:r>
                <a:rPr lang="en-US" sz="2600">
                  <a:solidFill>
                    <a:srgbClr val="000000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rPr>
                <a:t>Tối ưu hóa quy trình theo dõi điều trị và cảnh báo bệnh nhân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C9B701-7ACA-62B0-1E2C-CCB9719C9C83}"/>
              </a:ext>
            </a:extLst>
          </p:cNvPr>
          <p:cNvGrpSpPr/>
          <p:nvPr/>
        </p:nvGrpSpPr>
        <p:grpSpPr>
          <a:xfrm>
            <a:off x="11484938" y="4313110"/>
            <a:ext cx="5767619" cy="1427486"/>
            <a:chOff x="11491681" y="5977292"/>
            <a:chExt cx="5767619" cy="1427486"/>
          </a:xfrm>
        </p:grpSpPr>
        <p:sp>
          <p:nvSpPr>
            <p:cNvPr id="16" name="Freeform 16"/>
            <p:cNvSpPr/>
            <p:nvPr/>
          </p:nvSpPr>
          <p:spPr>
            <a:xfrm>
              <a:off x="11491681" y="5977292"/>
              <a:ext cx="5767619" cy="1427486"/>
            </a:xfrm>
            <a:custGeom>
              <a:avLst/>
              <a:gdLst/>
              <a:ahLst/>
              <a:cxnLst/>
              <a:rect l="l" t="t" r="r" b="b"/>
              <a:pathLst>
                <a:path w="5767619" h="1427486">
                  <a:moveTo>
                    <a:pt x="0" y="0"/>
                  </a:moveTo>
                  <a:lnTo>
                    <a:pt x="5767619" y="0"/>
                  </a:lnTo>
                  <a:lnTo>
                    <a:pt x="5767619" y="1427486"/>
                  </a:lnTo>
                  <a:lnTo>
                    <a:pt x="0" y="142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836310" y="6278864"/>
              <a:ext cx="5027056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600">
                  <a:solidFill>
                    <a:srgbClr val="000000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rPr>
                <a:t>Tối ưu hóa quy trình tiếp nhận và lập phiếu khám bệnh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2A8C73-BA8A-EE4D-3DB0-2B16BA5BEB6D}"/>
              </a:ext>
            </a:extLst>
          </p:cNvPr>
          <p:cNvGrpSpPr/>
          <p:nvPr/>
        </p:nvGrpSpPr>
        <p:grpSpPr>
          <a:xfrm>
            <a:off x="11491681" y="7830814"/>
            <a:ext cx="5767619" cy="1427486"/>
            <a:chOff x="11491681" y="7830814"/>
            <a:chExt cx="5767619" cy="1427486"/>
          </a:xfrm>
        </p:grpSpPr>
        <p:sp>
          <p:nvSpPr>
            <p:cNvPr id="17" name="Freeform 17"/>
            <p:cNvSpPr/>
            <p:nvPr/>
          </p:nvSpPr>
          <p:spPr>
            <a:xfrm>
              <a:off x="11491681" y="7830814"/>
              <a:ext cx="5767619" cy="1427486"/>
            </a:xfrm>
            <a:custGeom>
              <a:avLst/>
              <a:gdLst/>
              <a:ahLst/>
              <a:cxnLst/>
              <a:rect l="l" t="t" r="r" b="b"/>
              <a:pathLst>
                <a:path w="5767619" h="1427486">
                  <a:moveTo>
                    <a:pt x="0" y="0"/>
                  </a:moveTo>
                  <a:lnTo>
                    <a:pt x="5767619" y="0"/>
                  </a:lnTo>
                  <a:lnTo>
                    <a:pt x="5767619" y="1427486"/>
                  </a:lnTo>
                  <a:lnTo>
                    <a:pt x="0" y="142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606519" y="8338228"/>
              <a:ext cx="5541182" cy="387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600">
                  <a:solidFill>
                    <a:srgbClr val="000000"/>
                  </a:solidFill>
                  <a:latin typeface="Arial" panose="020B0604020202020204" pitchFamily="34" charset="0"/>
                  <a:ea typeface="Poppins"/>
                  <a:cs typeface="Arial" panose="020B0604020202020204" pitchFamily="34" charset="0"/>
                  <a:sym typeface="Poppins"/>
                </a:rPr>
                <a:t>Tối ưu hóa quy trình thanh toán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263796" y="5977292"/>
            <a:ext cx="1531918" cy="3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60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Mục tiêu</a:t>
            </a:r>
          </a:p>
        </p:txBody>
      </p:sp>
      <p:sp>
        <p:nvSpPr>
          <p:cNvPr id="27" name="Freeform 27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42803-6597-371D-07F1-3BDF90B694CA}"/>
              </a:ext>
            </a:extLst>
          </p:cNvPr>
          <p:cNvGrpSpPr/>
          <p:nvPr/>
        </p:nvGrpSpPr>
        <p:grpSpPr>
          <a:xfrm>
            <a:off x="-7527118" y="3282361"/>
            <a:ext cx="3554009" cy="3722277"/>
            <a:chOff x="2187" y="3619064"/>
            <a:chExt cx="3554009" cy="3722277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861C0245-D77F-A83B-0445-C0E0F5510251}"/>
                </a:ext>
              </a:extLst>
            </p:cNvPr>
            <p:cNvSpPr/>
            <p:nvPr/>
          </p:nvSpPr>
          <p:spPr>
            <a:xfrm>
              <a:off x="454206" y="3619064"/>
              <a:ext cx="2762336" cy="2468838"/>
            </a:xfrm>
            <a:custGeom>
              <a:avLst/>
              <a:gdLst/>
              <a:ahLst/>
              <a:cxnLst/>
              <a:rect l="l" t="t" r="r" b="b"/>
              <a:pathLst>
                <a:path w="2762336" h="2468838">
                  <a:moveTo>
                    <a:pt x="0" y="0"/>
                  </a:moveTo>
                  <a:lnTo>
                    <a:pt x="2762335" y="0"/>
                  </a:lnTo>
                  <a:lnTo>
                    <a:pt x="2762335" y="2468838"/>
                  </a:lnTo>
                  <a:lnTo>
                    <a:pt x="0" y="2468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4" name="TextBox 16">
              <a:extLst>
                <a:ext uri="{FF2B5EF4-FFF2-40B4-BE49-F238E27FC236}">
                  <a16:creationId xmlns:a16="http://schemas.microsoft.com/office/drawing/2014/main" id="{939B0EBB-C0E7-B330-FE5C-6DC6052A66BA}"/>
                </a:ext>
              </a:extLst>
            </p:cNvPr>
            <p:cNvSpPr txBox="1"/>
            <p:nvPr/>
          </p:nvSpPr>
          <p:spPr>
            <a:xfrm>
              <a:off x="2187" y="6426305"/>
              <a:ext cx="3554009" cy="91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Bước 1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Tiếp nhận bệnh nhân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6BD623-5401-5F4D-07E3-EFA321E9012F}"/>
              </a:ext>
            </a:extLst>
          </p:cNvPr>
          <p:cNvGrpSpPr/>
          <p:nvPr/>
        </p:nvGrpSpPr>
        <p:grpSpPr>
          <a:xfrm>
            <a:off x="3828908" y="12577159"/>
            <a:ext cx="3554009" cy="3522824"/>
            <a:chOff x="3556196" y="6087902"/>
            <a:chExt cx="3554009" cy="3522824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96BE829-C38F-C304-F499-836F87C67C3F}"/>
                </a:ext>
              </a:extLst>
            </p:cNvPr>
            <p:cNvSpPr/>
            <p:nvPr/>
          </p:nvSpPr>
          <p:spPr>
            <a:xfrm>
              <a:off x="4365102" y="6087902"/>
              <a:ext cx="2177149" cy="2250283"/>
            </a:xfrm>
            <a:custGeom>
              <a:avLst/>
              <a:gdLst/>
              <a:ahLst/>
              <a:cxnLst/>
              <a:rect l="l" t="t" r="r" b="b"/>
              <a:pathLst>
                <a:path w="2177149" h="2250283">
                  <a:moveTo>
                    <a:pt x="0" y="0"/>
                  </a:moveTo>
                  <a:lnTo>
                    <a:pt x="2177149" y="0"/>
                  </a:lnTo>
                  <a:lnTo>
                    <a:pt x="2177149" y="2250283"/>
                  </a:lnTo>
                  <a:lnTo>
                    <a:pt x="0" y="2250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97A0BD6F-CB84-887B-A912-813CA6A70F37}"/>
                </a:ext>
              </a:extLst>
            </p:cNvPr>
            <p:cNvSpPr txBox="1"/>
            <p:nvPr/>
          </p:nvSpPr>
          <p:spPr>
            <a:xfrm>
              <a:off x="3556196" y="8695690"/>
              <a:ext cx="3554009" cy="91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Bước 2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Lập phiếu điều trị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9C052D-B7FD-13E8-DC35-FAB323B47BA1}"/>
              </a:ext>
            </a:extLst>
          </p:cNvPr>
          <p:cNvGrpSpPr/>
          <p:nvPr/>
        </p:nvGrpSpPr>
        <p:grpSpPr>
          <a:xfrm>
            <a:off x="7011116" y="-4511965"/>
            <a:ext cx="3554009" cy="3402339"/>
            <a:chOff x="7110205" y="3810705"/>
            <a:chExt cx="3554009" cy="3402339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580A832E-6CFD-D465-E9D7-89247F19B54D}"/>
                </a:ext>
              </a:extLst>
            </p:cNvPr>
            <p:cNvSpPr/>
            <p:nvPr/>
          </p:nvSpPr>
          <p:spPr>
            <a:xfrm>
              <a:off x="7965254" y="3810705"/>
              <a:ext cx="1843910" cy="1705617"/>
            </a:xfrm>
            <a:custGeom>
              <a:avLst/>
              <a:gdLst/>
              <a:ahLst/>
              <a:cxnLst/>
              <a:rect l="l" t="t" r="r" b="b"/>
              <a:pathLst>
                <a:path w="1843910" h="1705617">
                  <a:moveTo>
                    <a:pt x="0" y="0"/>
                  </a:moveTo>
                  <a:lnTo>
                    <a:pt x="1843910" y="0"/>
                  </a:lnTo>
                  <a:lnTo>
                    <a:pt x="1843910" y="1705617"/>
                  </a:lnTo>
                  <a:lnTo>
                    <a:pt x="0" y="1705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0" name="TextBox 18">
              <a:extLst>
                <a:ext uri="{FF2B5EF4-FFF2-40B4-BE49-F238E27FC236}">
                  <a16:creationId xmlns:a16="http://schemas.microsoft.com/office/drawing/2014/main" id="{F3205D6E-099A-F772-FD71-AB792744960B}"/>
                </a:ext>
              </a:extLst>
            </p:cNvPr>
            <p:cNvSpPr txBox="1"/>
            <p:nvPr/>
          </p:nvSpPr>
          <p:spPr>
            <a:xfrm>
              <a:off x="7110205" y="6298008"/>
              <a:ext cx="3554009" cy="91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Bước 3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Tạm ứng chi phí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7D8A36-17F5-894B-F53D-1CB3AB371DC6}"/>
              </a:ext>
            </a:extLst>
          </p:cNvPr>
          <p:cNvGrpSpPr/>
          <p:nvPr/>
        </p:nvGrpSpPr>
        <p:grpSpPr>
          <a:xfrm>
            <a:off x="22284553" y="3468224"/>
            <a:ext cx="3554009" cy="3723239"/>
            <a:chOff x="14733991" y="3618102"/>
            <a:chExt cx="3554009" cy="3723239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49B87E86-B57E-FD42-46C0-0DFBB69B3EE4}"/>
                </a:ext>
              </a:extLst>
            </p:cNvPr>
            <p:cNvSpPr/>
            <p:nvPr/>
          </p:nvSpPr>
          <p:spPr>
            <a:xfrm>
              <a:off x="15353426" y="3618102"/>
              <a:ext cx="2315140" cy="2347417"/>
            </a:xfrm>
            <a:custGeom>
              <a:avLst/>
              <a:gdLst/>
              <a:ahLst/>
              <a:cxnLst/>
              <a:rect l="l" t="t" r="r" b="b"/>
              <a:pathLst>
                <a:path w="2315140" h="2347417">
                  <a:moveTo>
                    <a:pt x="0" y="0"/>
                  </a:moveTo>
                  <a:lnTo>
                    <a:pt x="2315140" y="0"/>
                  </a:lnTo>
                  <a:lnTo>
                    <a:pt x="2315140" y="2347417"/>
                  </a:lnTo>
                  <a:lnTo>
                    <a:pt x="0" y="2347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30589046-447C-0B13-9B0D-2C4E9DC6D229}"/>
                </a:ext>
              </a:extLst>
            </p:cNvPr>
            <p:cNvSpPr txBox="1"/>
            <p:nvPr/>
          </p:nvSpPr>
          <p:spPr>
            <a:xfrm>
              <a:off x="14733991" y="6426305"/>
              <a:ext cx="3554009" cy="91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Bước 5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Thanh toán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7CF8C-173F-46F1-A81C-395A876BCE93}"/>
              </a:ext>
            </a:extLst>
          </p:cNvPr>
          <p:cNvGrpSpPr/>
          <p:nvPr/>
        </p:nvGrpSpPr>
        <p:grpSpPr>
          <a:xfrm>
            <a:off x="11270095" y="11972243"/>
            <a:ext cx="3554009" cy="3460113"/>
            <a:chOff x="11053102" y="6150613"/>
            <a:chExt cx="3554009" cy="3460113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361BAAA-CF5C-74D4-D97A-3EFB3192A151}"/>
                </a:ext>
              </a:extLst>
            </p:cNvPr>
            <p:cNvSpPr/>
            <p:nvPr/>
          </p:nvSpPr>
          <p:spPr>
            <a:xfrm>
              <a:off x="11793034" y="6150613"/>
              <a:ext cx="2074145" cy="1944511"/>
            </a:xfrm>
            <a:custGeom>
              <a:avLst/>
              <a:gdLst/>
              <a:ahLst/>
              <a:cxnLst/>
              <a:rect l="l" t="t" r="r" b="b"/>
              <a:pathLst>
                <a:path w="2074145" h="1944511">
                  <a:moveTo>
                    <a:pt x="0" y="0"/>
                  </a:moveTo>
                  <a:lnTo>
                    <a:pt x="2074145" y="0"/>
                  </a:lnTo>
                  <a:lnTo>
                    <a:pt x="2074145" y="1944511"/>
                  </a:lnTo>
                  <a:lnTo>
                    <a:pt x="0" y="1944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6" name="TextBox 20">
              <a:extLst>
                <a:ext uri="{FF2B5EF4-FFF2-40B4-BE49-F238E27FC236}">
                  <a16:creationId xmlns:a16="http://schemas.microsoft.com/office/drawing/2014/main" id="{DFE89D21-DBE5-13BA-DCD7-82D2B029DD76}"/>
                </a:ext>
              </a:extLst>
            </p:cNvPr>
            <p:cNvSpPr txBox="1"/>
            <p:nvPr/>
          </p:nvSpPr>
          <p:spPr>
            <a:xfrm>
              <a:off x="11053102" y="8695690"/>
              <a:ext cx="3554009" cy="91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Bước 4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Theo dõi điều trị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A56E67-1462-8FD7-F6AD-81F37011506B}"/>
              </a:ext>
            </a:extLst>
          </p:cNvPr>
          <p:cNvGrpSpPr/>
          <p:nvPr/>
        </p:nvGrpSpPr>
        <p:grpSpPr>
          <a:xfrm>
            <a:off x="67717" y="-4756767"/>
            <a:ext cx="7315200" cy="1456944"/>
            <a:chOff x="474050" y="1856034"/>
            <a:chExt cx="7315200" cy="1456944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258723A5-421D-4BA7-5D97-A8646BA02187}"/>
                </a:ext>
              </a:extLst>
            </p:cNvPr>
            <p:cNvSpPr/>
            <p:nvPr/>
          </p:nvSpPr>
          <p:spPr>
            <a:xfrm>
              <a:off x="474050" y="1856034"/>
              <a:ext cx="7315200" cy="1456944"/>
            </a:xfrm>
            <a:custGeom>
              <a:avLst/>
              <a:gdLst/>
              <a:ahLst/>
              <a:cxnLst/>
              <a:rect l="l" t="t" r="r" b="b"/>
              <a:pathLst>
                <a:path w="7315200" h="1456944">
                  <a:moveTo>
                    <a:pt x="0" y="0"/>
                  </a:moveTo>
                  <a:lnTo>
                    <a:pt x="7315200" y="0"/>
                  </a:lnTo>
                  <a:lnTo>
                    <a:pt x="7315200" y="1456944"/>
                  </a:lnTo>
                  <a:lnTo>
                    <a:pt x="0" y="145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9" name="TextBox 15">
              <a:extLst>
                <a:ext uri="{FF2B5EF4-FFF2-40B4-BE49-F238E27FC236}">
                  <a16:creationId xmlns:a16="http://schemas.microsoft.com/office/drawing/2014/main" id="{1B23EDDF-708E-AA89-7617-08A5DC39D84C}"/>
                </a:ext>
              </a:extLst>
            </p:cNvPr>
            <p:cNvSpPr txBox="1"/>
            <p:nvPr/>
          </p:nvSpPr>
          <p:spPr>
            <a:xfrm>
              <a:off x="865577" y="2206681"/>
              <a:ext cx="6617818" cy="679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6161"/>
                  </a:solidFill>
                  <a:latin typeface="Baloo"/>
                  <a:ea typeface="Baloo"/>
                  <a:cs typeface="Baloo"/>
                  <a:sym typeface="Baloo"/>
                </a:rPr>
                <a:t>Quy trình điều trị ngoại trú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7497" y="-1039040"/>
            <a:ext cx="19782994" cy="2828719"/>
            <a:chOff x="0" y="0"/>
            <a:chExt cx="5210336" cy="745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336" cy="745012"/>
            </a:xfrm>
            <a:custGeom>
              <a:avLst/>
              <a:gdLst/>
              <a:ahLst/>
              <a:cxnLst/>
              <a:rect l="l" t="t" r="r" b="b"/>
              <a:pathLst>
                <a:path w="5210336" h="745012">
                  <a:moveTo>
                    <a:pt x="0" y="0"/>
                  </a:moveTo>
                  <a:lnTo>
                    <a:pt x="5210336" y="0"/>
                  </a:lnTo>
                  <a:lnTo>
                    <a:pt x="5210336" y="745012"/>
                  </a:lnTo>
                  <a:lnTo>
                    <a:pt x="0" y="745012"/>
                  </a:lnTo>
                  <a:close/>
                </a:path>
              </a:pathLst>
            </a:custGeom>
            <a:gradFill rotWithShape="1">
              <a:gsLst>
                <a:gs pos="0">
                  <a:srgbClr val="2547BF">
                    <a:alpha val="100000"/>
                  </a:srgbClr>
                </a:gs>
                <a:gs pos="100000">
                  <a:srgbClr val="289CB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10336" cy="79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5577" y="686276"/>
            <a:ext cx="12217718" cy="684848"/>
            <a:chOff x="0" y="0"/>
            <a:chExt cx="16290290" cy="913130"/>
          </a:xfrm>
        </p:grpSpPr>
        <p:sp>
          <p:nvSpPr>
            <p:cNvPr id="6" name="Freeform 6"/>
            <p:cNvSpPr/>
            <p:nvPr/>
          </p:nvSpPr>
          <p:spPr>
            <a:xfrm>
              <a:off x="48260" y="22860"/>
              <a:ext cx="16193770" cy="866140"/>
            </a:xfrm>
            <a:custGeom>
              <a:avLst/>
              <a:gdLst/>
              <a:ahLst/>
              <a:cxnLst/>
              <a:rect l="l" t="t" r="r" b="b"/>
              <a:pathLst>
                <a:path w="16193770" h="866140">
                  <a:moveTo>
                    <a:pt x="332740" y="101600"/>
                  </a:moveTo>
                  <a:cubicBezTo>
                    <a:pt x="7758430" y="133350"/>
                    <a:pt x="8303260" y="121920"/>
                    <a:pt x="8940800" y="110490"/>
                  </a:cubicBezTo>
                  <a:cubicBezTo>
                    <a:pt x="9493250" y="99060"/>
                    <a:pt x="9946640" y="76200"/>
                    <a:pt x="10483850" y="71120"/>
                  </a:cubicBezTo>
                  <a:cubicBezTo>
                    <a:pt x="11071860" y="64770"/>
                    <a:pt x="11621770" y="83820"/>
                    <a:pt x="12332970" y="80010"/>
                  </a:cubicBezTo>
                  <a:cubicBezTo>
                    <a:pt x="13305790" y="74930"/>
                    <a:pt x="15413990" y="0"/>
                    <a:pt x="15786101" y="27940"/>
                  </a:cubicBezTo>
                  <a:cubicBezTo>
                    <a:pt x="15859760" y="33020"/>
                    <a:pt x="15875001" y="34290"/>
                    <a:pt x="15915640" y="48260"/>
                  </a:cubicBezTo>
                  <a:cubicBezTo>
                    <a:pt x="15957551" y="62230"/>
                    <a:pt x="15998190" y="83820"/>
                    <a:pt x="16032479" y="110490"/>
                  </a:cubicBezTo>
                  <a:cubicBezTo>
                    <a:pt x="16066770" y="135890"/>
                    <a:pt x="16098520" y="170180"/>
                    <a:pt x="16122651" y="205740"/>
                  </a:cubicBezTo>
                  <a:cubicBezTo>
                    <a:pt x="16146779" y="241300"/>
                    <a:pt x="16165829" y="283210"/>
                    <a:pt x="16177260" y="325120"/>
                  </a:cubicBezTo>
                  <a:cubicBezTo>
                    <a:pt x="16188690" y="365760"/>
                    <a:pt x="16193770" y="411480"/>
                    <a:pt x="16191229" y="454660"/>
                  </a:cubicBezTo>
                  <a:cubicBezTo>
                    <a:pt x="16188690" y="497840"/>
                    <a:pt x="16179801" y="543560"/>
                    <a:pt x="16163290" y="582930"/>
                  </a:cubicBezTo>
                  <a:cubicBezTo>
                    <a:pt x="16146779" y="623570"/>
                    <a:pt x="16123920" y="662940"/>
                    <a:pt x="16095979" y="695960"/>
                  </a:cubicBezTo>
                  <a:cubicBezTo>
                    <a:pt x="16068040" y="728980"/>
                    <a:pt x="16032479" y="758190"/>
                    <a:pt x="15995651" y="781050"/>
                  </a:cubicBezTo>
                  <a:cubicBezTo>
                    <a:pt x="15958820" y="802640"/>
                    <a:pt x="15915640" y="820420"/>
                    <a:pt x="15873729" y="829310"/>
                  </a:cubicBezTo>
                  <a:cubicBezTo>
                    <a:pt x="15831820" y="838200"/>
                    <a:pt x="15786101" y="840740"/>
                    <a:pt x="15742920" y="836930"/>
                  </a:cubicBezTo>
                  <a:cubicBezTo>
                    <a:pt x="15699740" y="831850"/>
                    <a:pt x="15655290" y="819150"/>
                    <a:pt x="15615920" y="801370"/>
                  </a:cubicBezTo>
                  <a:cubicBezTo>
                    <a:pt x="15576551" y="783590"/>
                    <a:pt x="15538451" y="756920"/>
                    <a:pt x="15507970" y="727710"/>
                  </a:cubicBezTo>
                  <a:cubicBezTo>
                    <a:pt x="15476220" y="698500"/>
                    <a:pt x="15448279" y="661670"/>
                    <a:pt x="15427960" y="623570"/>
                  </a:cubicBezTo>
                  <a:cubicBezTo>
                    <a:pt x="15407640" y="585470"/>
                    <a:pt x="15393670" y="541020"/>
                    <a:pt x="15386051" y="499110"/>
                  </a:cubicBezTo>
                  <a:cubicBezTo>
                    <a:pt x="15379701" y="455930"/>
                    <a:pt x="15379701" y="410210"/>
                    <a:pt x="15386051" y="367030"/>
                  </a:cubicBezTo>
                  <a:cubicBezTo>
                    <a:pt x="15393670" y="325120"/>
                    <a:pt x="15407640" y="280670"/>
                    <a:pt x="15427960" y="242570"/>
                  </a:cubicBezTo>
                  <a:cubicBezTo>
                    <a:pt x="15448279" y="204470"/>
                    <a:pt x="15476220" y="167640"/>
                    <a:pt x="15507970" y="138430"/>
                  </a:cubicBezTo>
                  <a:cubicBezTo>
                    <a:pt x="15538451" y="109220"/>
                    <a:pt x="15576551" y="82550"/>
                    <a:pt x="15615920" y="64770"/>
                  </a:cubicBezTo>
                  <a:cubicBezTo>
                    <a:pt x="15655290" y="46990"/>
                    <a:pt x="15699740" y="34290"/>
                    <a:pt x="15742920" y="29210"/>
                  </a:cubicBezTo>
                  <a:cubicBezTo>
                    <a:pt x="15786101" y="25400"/>
                    <a:pt x="15831820" y="27940"/>
                    <a:pt x="15873729" y="36830"/>
                  </a:cubicBezTo>
                  <a:cubicBezTo>
                    <a:pt x="15915640" y="45720"/>
                    <a:pt x="15958820" y="63500"/>
                    <a:pt x="15995651" y="85090"/>
                  </a:cubicBezTo>
                  <a:cubicBezTo>
                    <a:pt x="16032479" y="107950"/>
                    <a:pt x="16068040" y="137160"/>
                    <a:pt x="16095979" y="170180"/>
                  </a:cubicBezTo>
                  <a:cubicBezTo>
                    <a:pt x="16123920" y="203200"/>
                    <a:pt x="16148051" y="242570"/>
                    <a:pt x="16163290" y="283210"/>
                  </a:cubicBezTo>
                  <a:cubicBezTo>
                    <a:pt x="16179801" y="322580"/>
                    <a:pt x="16188690" y="368300"/>
                    <a:pt x="16191229" y="411480"/>
                  </a:cubicBezTo>
                  <a:cubicBezTo>
                    <a:pt x="16193770" y="454660"/>
                    <a:pt x="16188690" y="500380"/>
                    <a:pt x="16177260" y="542290"/>
                  </a:cubicBezTo>
                  <a:cubicBezTo>
                    <a:pt x="16165829" y="582930"/>
                    <a:pt x="16146779" y="624840"/>
                    <a:pt x="16122651" y="660400"/>
                  </a:cubicBezTo>
                  <a:cubicBezTo>
                    <a:pt x="16098520" y="697230"/>
                    <a:pt x="16066770" y="730250"/>
                    <a:pt x="16032479" y="755650"/>
                  </a:cubicBezTo>
                  <a:cubicBezTo>
                    <a:pt x="15998190" y="782320"/>
                    <a:pt x="15956279" y="803910"/>
                    <a:pt x="15915640" y="817880"/>
                  </a:cubicBezTo>
                  <a:cubicBezTo>
                    <a:pt x="15875001" y="831850"/>
                    <a:pt x="15859760" y="833120"/>
                    <a:pt x="15786101" y="838200"/>
                  </a:cubicBezTo>
                  <a:cubicBezTo>
                    <a:pt x="15413990" y="866140"/>
                    <a:pt x="13305790" y="791210"/>
                    <a:pt x="12332970" y="786130"/>
                  </a:cubicBezTo>
                  <a:cubicBezTo>
                    <a:pt x="11621770" y="782320"/>
                    <a:pt x="11071860" y="801370"/>
                    <a:pt x="10483850" y="795020"/>
                  </a:cubicBezTo>
                  <a:cubicBezTo>
                    <a:pt x="9946640" y="789940"/>
                    <a:pt x="9493250" y="767080"/>
                    <a:pt x="8940800" y="755650"/>
                  </a:cubicBezTo>
                  <a:cubicBezTo>
                    <a:pt x="8303260" y="744220"/>
                    <a:pt x="7758430" y="732790"/>
                    <a:pt x="6877050" y="730250"/>
                  </a:cubicBezTo>
                  <a:cubicBezTo>
                    <a:pt x="5307330" y="723900"/>
                    <a:pt x="765810" y="789940"/>
                    <a:pt x="332740" y="764540"/>
                  </a:cubicBezTo>
                  <a:cubicBezTo>
                    <a:pt x="284480" y="762000"/>
                    <a:pt x="279400" y="762000"/>
                    <a:pt x="252730" y="755650"/>
                  </a:cubicBezTo>
                  <a:cubicBezTo>
                    <a:pt x="227330" y="749300"/>
                    <a:pt x="201930" y="739140"/>
                    <a:pt x="177800" y="726440"/>
                  </a:cubicBezTo>
                  <a:cubicBezTo>
                    <a:pt x="154940" y="715010"/>
                    <a:pt x="132080" y="698500"/>
                    <a:pt x="113030" y="681990"/>
                  </a:cubicBezTo>
                  <a:cubicBezTo>
                    <a:pt x="92710" y="664210"/>
                    <a:pt x="74930" y="643890"/>
                    <a:pt x="59690" y="622300"/>
                  </a:cubicBezTo>
                  <a:cubicBezTo>
                    <a:pt x="44450" y="599440"/>
                    <a:pt x="31750" y="575310"/>
                    <a:pt x="22860" y="551180"/>
                  </a:cubicBezTo>
                  <a:cubicBezTo>
                    <a:pt x="12700" y="525780"/>
                    <a:pt x="6350" y="499110"/>
                    <a:pt x="2540" y="473710"/>
                  </a:cubicBezTo>
                  <a:cubicBezTo>
                    <a:pt x="0" y="447040"/>
                    <a:pt x="0" y="419100"/>
                    <a:pt x="2540" y="393700"/>
                  </a:cubicBezTo>
                  <a:cubicBezTo>
                    <a:pt x="6350" y="367030"/>
                    <a:pt x="12700" y="340360"/>
                    <a:pt x="22860" y="314960"/>
                  </a:cubicBezTo>
                  <a:cubicBezTo>
                    <a:pt x="31750" y="290830"/>
                    <a:pt x="44450" y="266700"/>
                    <a:pt x="59690" y="245110"/>
                  </a:cubicBezTo>
                  <a:cubicBezTo>
                    <a:pt x="74930" y="222250"/>
                    <a:pt x="92710" y="201930"/>
                    <a:pt x="113030" y="184150"/>
                  </a:cubicBezTo>
                  <a:cubicBezTo>
                    <a:pt x="132080" y="167640"/>
                    <a:pt x="154940" y="151130"/>
                    <a:pt x="177800" y="139700"/>
                  </a:cubicBezTo>
                  <a:cubicBezTo>
                    <a:pt x="201930" y="127000"/>
                    <a:pt x="227330" y="116840"/>
                    <a:pt x="252730" y="110490"/>
                  </a:cubicBezTo>
                  <a:cubicBezTo>
                    <a:pt x="279400" y="104140"/>
                    <a:pt x="332740" y="101600"/>
                    <a:pt x="332740" y="101600"/>
                  </a:cubicBezTo>
                </a:path>
              </a:pathLst>
            </a:custGeom>
            <a:solidFill>
              <a:srgbClr val="50AB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3" name="Freeform 13"/>
          <p:cNvSpPr/>
          <p:nvPr/>
        </p:nvSpPr>
        <p:spPr>
          <a:xfrm rot="10017898" flipH="1">
            <a:off x="1920903" y="7621603"/>
            <a:ext cx="1445287" cy="1849967"/>
          </a:xfrm>
          <a:custGeom>
            <a:avLst/>
            <a:gdLst/>
            <a:ahLst/>
            <a:cxnLst/>
            <a:rect l="l" t="t" r="r" b="b"/>
            <a:pathLst>
              <a:path w="1445287" h="1849967">
                <a:moveTo>
                  <a:pt x="1445287" y="0"/>
                </a:moveTo>
                <a:lnTo>
                  <a:pt x="0" y="0"/>
                </a:lnTo>
                <a:lnTo>
                  <a:pt x="0" y="1849968"/>
                </a:lnTo>
                <a:lnTo>
                  <a:pt x="1445287" y="1849968"/>
                </a:lnTo>
                <a:lnTo>
                  <a:pt x="14452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7DE2C3-10B0-FAEE-BF21-3A2D27DD42F5}"/>
              </a:ext>
            </a:extLst>
          </p:cNvPr>
          <p:cNvGrpSpPr/>
          <p:nvPr/>
        </p:nvGrpSpPr>
        <p:grpSpPr>
          <a:xfrm>
            <a:off x="474050" y="1856034"/>
            <a:ext cx="7315200" cy="1456944"/>
            <a:chOff x="474050" y="1856034"/>
            <a:chExt cx="7315200" cy="1456944"/>
          </a:xfrm>
        </p:grpSpPr>
        <p:sp>
          <p:nvSpPr>
            <p:cNvPr id="7" name="Freeform 7"/>
            <p:cNvSpPr/>
            <p:nvPr/>
          </p:nvSpPr>
          <p:spPr>
            <a:xfrm>
              <a:off x="474050" y="1856034"/>
              <a:ext cx="7315200" cy="1456944"/>
            </a:xfrm>
            <a:custGeom>
              <a:avLst/>
              <a:gdLst/>
              <a:ahLst/>
              <a:cxnLst/>
              <a:rect l="l" t="t" r="r" b="b"/>
              <a:pathLst>
                <a:path w="7315200" h="1456944">
                  <a:moveTo>
                    <a:pt x="0" y="0"/>
                  </a:moveTo>
                  <a:lnTo>
                    <a:pt x="7315200" y="0"/>
                  </a:lnTo>
                  <a:lnTo>
                    <a:pt x="7315200" y="1456944"/>
                  </a:lnTo>
                  <a:lnTo>
                    <a:pt x="0" y="145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65577" y="2206681"/>
              <a:ext cx="6617818" cy="679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6161"/>
                  </a:solidFill>
                  <a:latin typeface="Baloo"/>
                  <a:ea typeface="Baloo"/>
                  <a:cs typeface="Baloo"/>
                  <a:sym typeface="Baloo"/>
                </a:rPr>
                <a:t>Quy trình điều trị ngoại trú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022C31-55D9-1B6E-8F7D-EBD884A0E6C1}"/>
              </a:ext>
            </a:extLst>
          </p:cNvPr>
          <p:cNvGrpSpPr/>
          <p:nvPr/>
        </p:nvGrpSpPr>
        <p:grpSpPr>
          <a:xfrm>
            <a:off x="2187" y="3619064"/>
            <a:ext cx="3554009" cy="3722277"/>
            <a:chOff x="2187" y="3619064"/>
            <a:chExt cx="3554009" cy="3722277"/>
          </a:xfrm>
        </p:grpSpPr>
        <p:sp>
          <p:nvSpPr>
            <p:cNvPr id="8" name="Freeform 8"/>
            <p:cNvSpPr/>
            <p:nvPr/>
          </p:nvSpPr>
          <p:spPr>
            <a:xfrm>
              <a:off x="454206" y="3619064"/>
              <a:ext cx="2762336" cy="2468838"/>
            </a:xfrm>
            <a:custGeom>
              <a:avLst/>
              <a:gdLst/>
              <a:ahLst/>
              <a:cxnLst/>
              <a:rect l="l" t="t" r="r" b="b"/>
              <a:pathLst>
                <a:path w="2762336" h="2468838">
                  <a:moveTo>
                    <a:pt x="0" y="0"/>
                  </a:moveTo>
                  <a:lnTo>
                    <a:pt x="2762335" y="0"/>
                  </a:lnTo>
                  <a:lnTo>
                    <a:pt x="2762335" y="2468838"/>
                  </a:lnTo>
                  <a:lnTo>
                    <a:pt x="0" y="2468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87" y="6426305"/>
              <a:ext cx="3554009" cy="91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Bước 1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Tiếp nhận bệnh nhân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F9B2CE-A353-194C-A3FB-569DDD8BD45F}"/>
              </a:ext>
            </a:extLst>
          </p:cNvPr>
          <p:cNvGrpSpPr/>
          <p:nvPr/>
        </p:nvGrpSpPr>
        <p:grpSpPr>
          <a:xfrm>
            <a:off x="3556196" y="6087902"/>
            <a:ext cx="3554009" cy="3522824"/>
            <a:chOff x="3556196" y="6087902"/>
            <a:chExt cx="3554009" cy="3522824"/>
          </a:xfrm>
        </p:grpSpPr>
        <p:sp>
          <p:nvSpPr>
            <p:cNvPr id="9" name="Freeform 9"/>
            <p:cNvSpPr/>
            <p:nvPr/>
          </p:nvSpPr>
          <p:spPr>
            <a:xfrm>
              <a:off x="4365102" y="6087902"/>
              <a:ext cx="2177149" cy="2250283"/>
            </a:xfrm>
            <a:custGeom>
              <a:avLst/>
              <a:gdLst/>
              <a:ahLst/>
              <a:cxnLst/>
              <a:rect l="l" t="t" r="r" b="b"/>
              <a:pathLst>
                <a:path w="2177149" h="2250283">
                  <a:moveTo>
                    <a:pt x="0" y="0"/>
                  </a:moveTo>
                  <a:lnTo>
                    <a:pt x="2177149" y="0"/>
                  </a:lnTo>
                  <a:lnTo>
                    <a:pt x="2177149" y="2250283"/>
                  </a:lnTo>
                  <a:lnTo>
                    <a:pt x="0" y="2250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556196" y="8695690"/>
              <a:ext cx="3554009" cy="91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Bước 2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Lập phiếu điều trị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F410DB-EDA7-8B60-06E3-694A323C9525}"/>
              </a:ext>
            </a:extLst>
          </p:cNvPr>
          <p:cNvGrpSpPr/>
          <p:nvPr/>
        </p:nvGrpSpPr>
        <p:grpSpPr>
          <a:xfrm>
            <a:off x="7110205" y="3810705"/>
            <a:ext cx="3554009" cy="3402339"/>
            <a:chOff x="7110205" y="3810705"/>
            <a:chExt cx="3554009" cy="3402339"/>
          </a:xfrm>
        </p:grpSpPr>
        <p:sp>
          <p:nvSpPr>
            <p:cNvPr id="10" name="Freeform 10"/>
            <p:cNvSpPr/>
            <p:nvPr/>
          </p:nvSpPr>
          <p:spPr>
            <a:xfrm>
              <a:off x="7965254" y="3810705"/>
              <a:ext cx="1843910" cy="1705617"/>
            </a:xfrm>
            <a:custGeom>
              <a:avLst/>
              <a:gdLst/>
              <a:ahLst/>
              <a:cxnLst/>
              <a:rect l="l" t="t" r="r" b="b"/>
              <a:pathLst>
                <a:path w="1843910" h="1705617">
                  <a:moveTo>
                    <a:pt x="0" y="0"/>
                  </a:moveTo>
                  <a:lnTo>
                    <a:pt x="1843910" y="0"/>
                  </a:lnTo>
                  <a:lnTo>
                    <a:pt x="1843910" y="1705617"/>
                  </a:lnTo>
                  <a:lnTo>
                    <a:pt x="0" y="1705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110205" y="6298008"/>
              <a:ext cx="3554009" cy="91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Bước 3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Tạm ứng chi phí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CF9F2E-8AC8-B34B-51E5-436B51E1F50E}"/>
              </a:ext>
            </a:extLst>
          </p:cNvPr>
          <p:cNvGrpSpPr/>
          <p:nvPr/>
        </p:nvGrpSpPr>
        <p:grpSpPr>
          <a:xfrm>
            <a:off x="14733991" y="3618102"/>
            <a:ext cx="3554009" cy="3723239"/>
            <a:chOff x="14733991" y="3618102"/>
            <a:chExt cx="3554009" cy="3723239"/>
          </a:xfrm>
        </p:grpSpPr>
        <p:sp>
          <p:nvSpPr>
            <p:cNvPr id="12" name="Freeform 12"/>
            <p:cNvSpPr/>
            <p:nvPr/>
          </p:nvSpPr>
          <p:spPr>
            <a:xfrm>
              <a:off x="15353426" y="3618102"/>
              <a:ext cx="2315140" cy="2347417"/>
            </a:xfrm>
            <a:custGeom>
              <a:avLst/>
              <a:gdLst/>
              <a:ahLst/>
              <a:cxnLst/>
              <a:rect l="l" t="t" r="r" b="b"/>
              <a:pathLst>
                <a:path w="2315140" h="2347417">
                  <a:moveTo>
                    <a:pt x="0" y="0"/>
                  </a:moveTo>
                  <a:lnTo>
                    <a:pt x="2315140" y="0"/>
                  </a:lnTo>
                  <a:lnTo>
                    <a:pt x="2315140" y="2347417"/>
                  </a:lnTo>
                  <a:lnTo>
                    <a:pt x="0" y="2347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4733991" y="6426305"/>
              <a:ext cx="3554009" cy="91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Bước 5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Thanh toán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B948B6-CDA1-C482-9E49-D9E46D227085}"/>
              </a:ext>
            </a:extLst>
          </p:cNvPr>
          <p:cNvGrpSpPr/>
          <p:nvPr/>
        </p:nvGrpSpPr>
        <p:grpSpPr>
          <a:xfrm>
            <a:off x="11053102" y="6150613"/>
            <a:ext cx="3554009" cy="3460113"/>
            <a:chOff x="11053102" y="6150613"/>
            <a:chExt cx="3554009" cy="3460113"/>
          </a:xfrm>
        </p:grpSpPr>
        <p:sp>
          <p:nvSpPr>
            <p:cNvPr id="11" name="Freeform 11"/>
            <p:cNvSpPr/>
            <p:nvPr/>
          </p:nvSpPr>
          <p:spPr>
            <a:xfrm>
              <a:off x="11793034" y="6150613"/>
              <a:ext cx="2074145" cy="1944511"/>
            </a:xfrm>
            <a:custGeom>
              <a:avLst/>
              <a:gdLst/>
              <a:ahLst/>
              <a:cxnLst/>
              <a:rect l="l" t="t" r="r" b="b"/>
              <a:pathLst>
                <a:path w="2074145" h="1944511">
                  <a:moveTo>
                    <a:pt x="0" y="0"/>
                  </a:moveTo>
                  <a:lnTo>
                    <a:pt x="2074145" y="0"/>
                  </a:lnTo>
                  <a:lnTo>
                    <a:pt x="2074145" y="1944511"/>
                  </a:lnTo>
                  <a:lnTo>
                    <a:pt x="0" y="1944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053102" y="8695690"/>
              <a:ext cx="3554009" cy="91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Bước 4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Theo dõi điều trị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9223260" flipH="1" flipV="1">
            <a:off x="5330074" y="4351039"/>
            <a:ext cx="1445287" cy="1849967"/>
          </a:xfrm>
          <a:custGeom>
            <a:avLst/>
            <a:gdLst/>
            <a:ahLst/>
            <a:cxnLst/>
            <a:rect l="l" t="t" r="r" b="b"/>
            <a:pathLst>
              <a:path w="1445287" h="1849967">
                <a:moveTo>
                  <a:pt x="1445287" y="1849967"/>
                </a:moveTo>
                <a:lnTo>
                  <a:pt x="0" y="1849967"/>
                </a:lnTo>
                <a:lnTo>
                  <a:pt x="0" y="0"/>
                </a:lnTo>
                <a:lnTo>
                  <a:pt x="1445287" y="0"/>
                </a:lnTo>
                <a:lnTo>
                  <a:pt x="1445287" y="18499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2" name="Freeform 22"/>
          <p:cNvSpPr/>
          <p:nvPr/>
        </p:nvSpPr>
        <p:spPr>
          <a:xfrm rot="9021441" flipH="1">
            <a:off x="9250121" y="7359224"/>
            <a:ext cx="1445287" cy="1849967"/>
          </a:xfrm>
          <a:custGeom>
            <a:avLst/>
            <a:gdLst/>
            <a:ahLst/>
            <a:cxnLst/>
            <a:rect l="l" t="t" r="r" b="b"/>
            <a:pathLst>
              <a:path w="1445287" h="1849967">
                <a:moveTo>
                  <a:pt x="1445287" y="0"/>
                </a:moveTo>
                <a:lnTo>
                  <a:pt x="0" y="0"/>
                </a:lnTo>
                <a:lnTo>
                  <a:pt x="0" y="1849968"/>
                </a:lnTo>
                <a:lnTo>
                  <a:pt x="1445287" y="1849968"/>
                </a:lnTo>
                <a:lnTo>
                  <a:pt x="14452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3" name="Freeform 23"/>
          <p:cNvSpPr/>
          <p:nvPr/>
        </p:nvSpPr>
        <p:spPr>
          <a:xfrm rot="-9140665" flipH="1" flipV="1">
            <a:off x="12953861" y="4218516"/>
            <a:ext cx="1445287" cy="1849967"/>
          </a:xfrm>
          <a:custGeom>
            <a:avLst/>
            <a:gdLst/>
            <a:ahLst/>
            <a:cxnLst/>
            <a:rect l="l" t="t" r="r" b="b"/>
            <a:pathLst>
              <a:path w="1445287" h="1849967">
                <a:moveTo>
                  <a:pt x="1445287" y="1849968"/>
                </a:moveTo>
                <a:lnTo>
                  <a:pt x="0" y="1849968"/>
                </a:lnTo>
                <a:lnTo>
                  <a:pt x="0" y="0"/>
                </a:lnTo>
                <a:lnTo>
                  <a:pt x="1445287" y="0"/>
                </a:lnTo>
                <a:lnTo>
                  <a:pt x="1445287" y="184996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BD8965C2-49AE-29A7-BD5C-B7EB6CA6E1F5}"/>
              </a:ext>
            </a:extLst>
          </p:cNvPr>
          <p:cNvSpPr txBox="1"/>
          <p:nvPr/>
        </p:nvSpPr>
        <p:spPr>
          <a:xfrm>
            <a:off x="1295400" y="178733"/>
            <a:ext cx="12008104" cy="99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Chương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1. </a:t>
            </a: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Giới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thiệu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đề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tài</a:t>
            </a:r>
            <a:endParaRPr lang="en-US" sz="6000" b="1">
              <a:ln w="2857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30" name="Group 8">
            <a:extLst>
              <a:ext uri="{FF2B5EF4-FFF2-40B4-BE49-F238E27FC236}">
                <a16:creationId xmlns:a16="http://schemas.microsoft.com/office/drawing/2014/main" id="{9A0A70B2-AA8F-6D3A-0BB7-AC975AACF718}"/>
              </a:ext>
            </a:extLst>
          </p:cNvPr>
          <p:cNvGrpSpPr/>
          <p:nvPr/>
        </p:nvGrpSpPr>
        <p:grpSpPr>
          <a:xfrm>
            <a:off x="-10531055" y="1970045"/>
            <a:ext cx="8810625" cy="3546277"/>
            <a:chOff x="0" y="0"/>
            <a:chExt cx="11747500" cy="4728369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272B1DB4-1E4E-83D9-3F7A-DF0AB2729FAD}"/>
                </a:ext>
              </a:extLst>
            </p:cNvPr>
            <p:cNvSpPr/>
            <p:nvPr/>
          </p:nvSpPr>
          <p:spPr>
            <a:xfrm>
              <a:off x="0" y="0"/>
              <a:ext cx="11747500" cy="4728369"/>
            </a:xfrm>
            <a:custGeom>
              <a:avLst/>
              <a:gdLst/>
              <a:ahLst/>
              <a:cxnLst/>
              <a:rect l="l" t="t" r="r" b="b"/>
              <a:pathLst>
                <a:path w="11747500" h="4728369">
                  <a:moveTo>
                    <a:pt x="0" y="0"/>
                  </a:moveTo>
                  <a:lnTo>
                    <a:pt x="11747500" y="0"/>
                  </a:lnTo>
                  <a:lnTo>
                    <a:pt x="11747500" y="4728369"/>
                  </a:lnTo>
                  <a:lnTo>
                    <a:pt x="0" y="472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50E71ED6-F06F-78A8-8F57-D296763DEB9D}"/>
                </a:ext>
              </a:extLst>
            </p:cNvPr>
            <p:cNvSpPr/>
            <p:nvPr/>
          </p:nvSpPr>
          <p:spPr>
            <a:xfrm>
              <a:off x="8268966" y="1413996"/>
              <a:ext cx="2763840" cy="2763840"/>
            </a:xfrm>
            <a:custGeom>
              <a:avLst/>
              <a:gdLst/>
              <a:ahLst/>
              <a:cxnLst/>
              <a:rect l="l" t="t" r="r" b="b"/>
              <a:pathLst>
                <a:path w="2763840" h="2763840">
                  <a:moveTo>
                    <a:pt x="0" y="0"/>
                  </a:moveTo>
                  <a:lnTo>
                    <a:pt x="2763839" y="0"/>
                  </a:lnTo>
                  <a:lnTo>
                    <a:pt x="2763839" y="2763840"/>
                  </a:lnTo>
                  <a:lnTo>
                    <a:pt x="0" y="2763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832E8A73-19F2-44FA-14F3-322056245A7D}"/>
                </a:ext>
              </a:extLst>
            </p:cNvPr>
            <p:cNvSpPr/>
            <p:nvPr/>
          </p:nvSpPr>
          <p:spPr>
            <a:xfrm>
              <a:off x="1117514" y="1541617"/>
              <a:ext cx="2508599" cy="2508599"/>
            </a:xfrm>
            <a:custGeom>
              <a:avLst/>
              <a:gdLst/>
              <a:ahLst/>
              <a:cxnLst/>
              <a:rect l="l" t="t" r="r" b="b"/>
              <a:pathLst>
                <a:path w="2508599" h="2508599">
                  <a:moveTo>
                    <a:pt x="0" y="0"/>
                  </a:moveTo>
                  <a:lnTo>
                    <a:pt x="2508599" y="0"/>
                  </a:lnTo>
                  <a:lnTo>
                    <a:pt x="2508599" y="2508599"/>
                  </a:lnTo>
                  <a:lnTo>
                    <a:pt x="0" y="2508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248F700-C7D5-9AD4-DED5-8F268BD3C35C}"/>
                </a:ext>
              </a:extLst>
            </p:cNvPr>
            <p:cNvSpPr/>
            <p:nvPr/>
          </p:nvSpPr>
          <p:spPr>
            <a:xfrm>
              <a:off x="3544953" y="1631518"/>
              <a:ext cx="4657595" cy="2328797"/>
            </a:xfrm>
            <a:custGeom>
              <a:avLst/>
              <a:gdLst/>
              <a:ahLst/>
              <a:cxnLst/>
              <a:rect l="l" t="t" r="r" b="b"/>
              <a:pathLst>
                <a:path w="4657595" h="2328797">
                  <a:moveTo>
                    <a:pt x="0" y="0"/>
                  </a:moveTo>
                  <a:lnTo>
                    <a:pt x="4657594" y="0"/>
                  </a:lnTo>
                  <a:lnTo>
                    <a:pt x="4657594" y="2328797"/>
                  </a:lnTo>
                  <a:lnTo>
                    <a:pt x="0" y="2328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7A06C22D-A617-B61F-FF59-E5B21CF42B31}"/>
                </a:ext>
              </a:extLst>
            </p:cNvPr>
            <p:cNvSpPr txBox="1"/>
            <p:nvPr/>
          </p:nvSpPr>
          <p:spPr>
            <a:xfrm>
              <a:off x="4442854" y="630830"/>
              <a:ext cx="3024112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8923A8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Back-end</a:t>
              </a:r>
            </a:p>
          </p:txBody>
        </p:sp>
      </p:grpSp>
      <p:grpSp>
        <p:nvGrpSpPr>
          <p:cNvPr id="36" name="Group 16">
            <a:extLst>
              <a:ext uri="{FF2B5EF4-FFF2-40B4-BE49-F238E27FC236}">
                <a16:creationId xmlns:a16="http://schemas.microsoft.com/office/drawing/2014/main" id="{66ACEFDE-D6FD-5E22-E3B0-FF36A3CFA9CC}"/>
              </a:ext>
            </a:extLst>
          </p:cNvPr>
          <p:cNvGrpSpPr/>
          <p:nvPr/>
        </p:nvGrpSpPr>
        <p:grpSpPr>
          <a:xfrm>
            <a:off x="-40211" y="12007056"/>
            <a:ext cx="8810625" cy="3546277"/>
            <a:chOff x="0" y="0"/>
            <a:chExt cx="11747500" cy="4728369"/>
          </a:xfrm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BDED072D-09BE-7DB4-31E7-3D175F873D0D}"/>
                </a:ext>
              </a:extLst>
            </p:cNvPr>
            <p:cNvSpPr/>
            <p:nvPr/>
          </p:nvSpPr>
          <p:spPr>
            <a:xfrm>
              <a:off x="0" y="0"/>
              <a:ext cx="11747500" cy="4728369"/>
            </a:xfrm>
            <a:custGeom>
              <a:avLst/>
              <a:gdLst/>
              <a:ahLst/>
              <a:cxnLst/>
              <a:rect l="l" t="t" r="r" b="b"/>
              <a:pathLst>
                <a:path w="11747500" h="4728369">
                  <a:moveTo>
                    <a:pt x="0" y="0"/>
                  </a:moveTo>
                  <a:lnTo>
                    <a:pt x="11747500" y="0"/>
                  </a:lnTo>
                  <a:lnTo>
                    <a:pt x="11747500" y="4728369"/>
                  </a:lnTo>
                  <a:lnTo>
                    <a:pt x="0" y="472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9B88C515-D785-53F8-EB99-FB315EE1E060}"/>
                </a:ext>
              </a:extLst>
            </p:cNvPr>
            <p:cNvSpPr/>
            <p:nvPr/>
          </p:nvSpPr>
          <p:spPr>
            <a:xfrm>
              <a:off x="4315053" y="1303691"/>
              <a:ext cx="3117394" cy="3117394"/>
            </a:xfrm>
            <a:custGeom>
              <a:avLst/>
              <a:gdLst/>
              <a:ahLst/>
              <a:cxnLst/>
              <a:rect l="l" t="t" r="r" b="b"/>
              <a:pathLst>
                <a:path w="3117394" h="3117394">
                  <a:moveTo>
                    <a:pt x="0" y="0"/>
                  </a:moveTo>
                  <a:lnTo>
                    <a:pt x="3117394" y="0"/>
                  </a:lnTo>
                  <a:lnTo>
                    <a:pt x="3117394" y="3117393"/>
                  </a:lnTo>
                  <a:lnTo>
                    <a:pt x="0" y="3117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2DA5C1F5-28DF-0936-65A1-3154B5447916}"/>
                </a:ext>
              </a:extLst>
            </p:cNvPr>
            <p:cNvSpPr txBox="1"/>
            <p:nvPr/>
          </p:nvSpPr>
          <p:spPr>
            <a:xfrm>
              <a:off x="2381836" y="619897"/>
              <a:ext cx="7395764" cy="7831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DE5252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Hệ quản trị cơ sở dữ liệu</a:t>
              </a:r>
            </a:p>
          </p:txBody>
        </p:sp>
      </p:grpSp>
      <p:grpSp>
        <p:nvGrpSpPr>
          <p:cNvPr id="40" name="Group 21">
            <a:extLst>
              <a:ext uri="{FF2B5EF4-FFF2-40B4-BE49-F238E27FC236}">
                <a16:creationId xmlns:a16="http://schemas.microsoft.com/office/drawing/2014/main" id="{5212BEF0-7839-294A-F2F1-1F1561839EB7}"/>
              </a:ext>
            </a:extLst>
          </p:cNvPr>
          <p:cNvGrpSpPr/>
          <p:nvPr/>
        </p:nvGrpSpPr>
        <p:grpSpPr>
          <a:xfrm>
            <a:off x="19480900" y="6038665"/>
            <a:ext cx="8810625" cy="3546277"/>
            <a:chOff x="0" y="0"/>
            <a:chExt cx="11747500" cy="4728369"/>
          </a:xfrm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D72231DC-0CA0-09CF-6041-D72513EA6A04}"/>
                </a:ext>
              </a:extLst>
            </p:cNvPr>
            <p:cNvSpPr/>
            <p:nvPr/>
          </p:nvSpPr>
          <p:spPr>
            <a:xfrm>
              <a:off x="0" y="0"/>
              <a:ext cx="11747500" cy="4728369"/>
            </a:xfrm>
            <a:custGeom>
              <a:avLst/>
              <a:gdLst/>
              <a:ahLst/>
              <a:cxnLst/>
              <a:rect l="l" t="t" r="r" b="b"/>
              <a:pathLst>
                <a:path w="11747500" h="4728369">
                  <a:moveTo>
                    <a:pt x="0" y="0"/>
                  </a:moveTo>
                  <a:lnTo>
                    <a:pt x="11747500" y="0"/>
                  </a:lnTo>
                  <a:lnTo>
                    <a:pt x="11747500" y="4728369"/>
                  </a:lnTo>
                  <a:lnTo>
                    <a:pt x="0" y="472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0E3A0B94-2910-F97B-4F4B-0FD838C6D542}"/>
                </a:ext>
              </a:extLst>
            </p:cNvPr>
            <p:cNvSpPr/>
            <p:nvPr/>
          </p:nvSpPr>
          <p:spPr>
            <a:xfrm>
              <a:off x="3015466" y="2223024"/>
              <a:ext cx="5716569" cy="1444733"/>
            </a:xfrm>
            <a:custGeom>
              <a:avLst/>
              <a:gdLst/>
              <a:ahLst/>
              <a:cxnLst/>
              <a:rect l="l" t="t" r="r" b="b"/>
              <a:pathLst>
                <a:path w="5716569" h="1444733">
                  <a:moveTo>
                    <a:pt x="0" y="0"/>
                  </a:moveTo>
                  <a:lnTo>
                    <a:pt x="5716568" y="0"/>
                  </a:lnTo>
                  <a:lnTo>
                    <a:pt x="5716568" y="1444733"/>
                  </a:lnTo>
                  <a:lnTo>
                    <a:pt x="0" y="1444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3" name="TextBox 24">
              <a:extLst>
                <a:ext uri="{FF2B5EF4-FFF2-40B4-BE49-F238E27FC236}">
                  <a16:creationId xmlns:a16="http://schemas.microsoft.com/office/drawing/2014/main" id="{7078F29C-5B5E-9397-8FD4-50E372A37EE6}"/>
                </a:ext>
              </a:extLst>
            </p:cNvPr>
            <p:cNvSpPr txBox="1"/>
            <p:nvPr/>
          </p:nvSpPr>
          <p:spPr>
            <a:xfrm>
              <a:off x="1495768" y="807493"/>
              <a:ext cx="9126189" cy="7831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7A702C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Quản lý và lưu trữ mã nguồn</a:t>
              </a:r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274AE7D5-5A92-6B3D-FE3A-8334F19ACCD7}"/>
              </a:ext>
            </a:extLst>
          </p:cNvPr>
          <p:cNvGrpSpPr/>
          <p:nvPr/>
        </p:nvGrpSpPr>
        <p:grpSpPr>
          <a:xfrm>
            <a:off x="9144000" y="-5562130"/>
            <a:ext cx="8810625" cy="3546277"/>
            <a:chOff x="0" y="0"/>
            <a:chExt cx="11747500" cy="4728369"/>
          </a:xfrm>
        </p:grpSpPr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0BA05190-83DB-46FB-9B12-B37803E9ADB6}"/>
                </a:ext>
              </a:extLst>
            </p:cNvPr>
            <p:cNvSpPr/>
            <p:nvPr/>
          </p:nvSpPr>
          <p:spPr>
            <a:xfrm>
              <a:off x="0" y="0"/>
              <a:ext cx="11747500" cy="4728369"/>
            </a:xfrm>
            <a:custGeom>
              <a:avLst/>
              <a:gdLst/>
              <a:ahLst/>
              <a:cxnLst/>
              <a:rect l="l" t="t" r="r" b="b"/>
              <a:pathLst>
                <a:path w="11747500" h="4728369">
                  <a:moveTo>
                    <a:pt x="0" y="0"/>
                  </a:moveTo>
                  <a:lnTo>
                    <a:pt x="11747500" y="0"/>
                  </a:lnTo>
                  <a:lnTo>
                    <a:pt x="11747500" y="4728369"/>
                  </a:lnTo>
                  <a:lnTo>
                    <a:pt x="0" y="472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7029A3DF-B06C-6B00-0A67-8A8F35E2A322}"/>
                </a:ext>
              </a:extLst>
            </p:cNvPr>
            <p:cNvSpPr/>
            <p:nvPr/>
          </p:nvSpPr>
          <p:spPr>
            <a:xfrm>
              <a:off x="6058862" y="1413996"/>
              <a:ext cx="5183285" cy="2901995"/>
            </a:xfrm>
            <a:custGeom>
              <a:avLst/>
              <a:gdLst/>
              <a:ahLst/>
              <a:cxnLst/>
              <a:rect l="l" t="t" r="r" b="b"/>
              <a:pathLst>
                <a:path w="5183285" h="2901995">
                  <a:moveTo>
                    <a:pt x="0" y="0"/>
                  </a:moveTo>
                  <a:lnTo>
                    <a:pt x="5183285" y="0"/>
                  </a:lnTo>
                  <a:lnTo>
                    <a:pt x="5183285" y="2901995"/>
                  </a:lnTo>
                  <a:lnTo>
                    <a:pt x="0" y="2901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E6181E4-2634-7638-CB53-8F03B797AF93}"/>
                </a:ext>
              </a:extLst>
            </p:cNvPr>
            <p:cNvSpPr/>
            <p:nvPr/>
          </p:nvSpPr>
          <p:spPr>
            <a:xfrm>
              <a:off x="801156" y="1794637"/>
              <a:ext cx="5420027" cy="2221263"/>
            </a:xfrm>
            <a:custGeom>
              <a:avLst/>
              <a:gdLst/>
              <a:ahLst/>
              <a:cxnLst/>
              <a:rect l="l" t="t" r="r" b="b"/>
              <a:pathLst>
                <a:path w="5420027" h="2221263">
                  <a:moveTo>
                    <a:pt x="0" y="0"/>
                  </a:moveTo>
                  <a:lnTo>
                    <a:pt x="5420027" y="0"/>
                  </a:lnTo>
                  <a:lnTo>
                    <a:pt x="5420027" y="2221262"/>
                  </a:lnTo>
                  <a:lnTo>
                    <a:pt x="0" y="222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l="-12735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8" name="TextBox 30">
              <a:extLst>
                <a:ext uri="{FF2B5EF4-FFF2-40B4-BE49-F238E27FC236}">
                  <a16:creationId xmlns:a16="http://schemas.microsoft.com/office/drawing/2014/main" id="{6A3FF5E4-BDEC-9C9B-C4F0-495097F0EE82}"/>
                </a:ext>
              </a:extLst>
            </p:cNvPr>
            <p:cNvSpPr txBox="1"/>
            <p:nvPr/>
          </p:nvSpPr>
          <p:spPr>
            <a:xfrm>
              <a:off x="4361694" y="630830"/>
              <a:ext cx="3024112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2324A8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Front-end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747497" y="-1039040"/>
            <a:ext cx="19782994" cy="2828719"/>
            <a:chOff x="0" y="0"/>
            <a:chExt cx="5210336" cy="7450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10336" cy="745012"/>
            </a:xfrm>
            <a:custGeom>
              <a:avLst/>
              <a:gdLst/>
              <a:ahLst/>
              <a:cxnLst/>
              <a:rect l="l" t="t" r="r" b="b"/>
              <a:pathLst>
                <a:path w="5210336" h="745012">
                  <a:moveTo>
                    <a:pt x="0" y="0"/>
                  </a:moveTo>
                  <a:lnTo>
                    <a:pt x="5210336" y="0"/>
                  </a:lnTo>
                  <a:lnTo>
                    <a:pt x="5210336" y="745012"/>
                  </a:lnTo>
                  <a:lnTo>
                    <a:pt x="0" y="745012"/>
                  </a:lnTo>
                  <a:close/>
                </a:path>
              </a:pathLst>
            </a:custGeom>
            <a:gradFill rotWithShape="1">
              <a:gsLst>
                <a:gs pos="0">
                  <a:srgbClr val="2547BF">
                    <a:alpha val="100000"/>
                  </a:srgbClr>
                </a:gs>
                <a:gs pos="100000">
                  <a:srgbClr val="289CB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210336" cy="79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5577" y="686276"/>
            <a:ext cx="12217718" cy="684848"/>
            <a:chOff x="0" y="0"/>
            <a:chExt cx="16290290" cy="913130"/>
          </a:xfrm>
        </p:grpSpPr>
        <p:sp>
          <p:nvSpPr>
            <p:cNvPr id="7" name="Freeform 7"/>
            <p:cNvSpPr/>
            <p:nvPr/>
          </p:nvSpPr>
          <p:spPr>
            <a:xfrm>
              <a:off x="48260" y="22860"/>
              <a:ext cx="16193770" cy="866140"/>
            </a:xfrm>
            <a:custGeom>
              <a:avLst/>
              <a:gdLst/>
              <a:ahLst/>
              <a:cxnLst/>
              <a:rect l="l" t="t" r="r" b="b"/>
              <a:pathLst>
                <a:path w="16193770" h="866140">
                  <a:moveTo>
                    <a:pt x="332740" y="101600"/>
                  </a:moveTo>
                  <a:cubicBezTo>
                    <a:pt x="7758430" y="133350"/>
                    <a:pt x="8303260" y="121920"/>
                    <a:pt x="8940800" y="110490"/>
                  </a:cubicBezTo>
                  <a:cubicBezTo>
                    <a:pt x="9493250" y="99060"/>
                    <a:pt x="9946640" y="76200"/>
                    <a:pt x="10483850" y="71120"/>
                  </a:cubicBezTo>
                  <a:cubicBezTo>
                    <a:pt x="11071860" y="64770"/>
                    <a:pt x="11621770" y="83820"/>
                    <a:pt x="12332970" y="80010"/>
                  </a:cubicBezTo>
                  <a:cubicBezTo>
                    <a:pt x="13305790" y="74930"/>
                    <a:pt x="15413990" y="0"/>
                    <a:pt x="15786101" y="27940"/>
                  </a:cubicBezTo>
                  <a:cubicBezTo>
                    <a:pt x="15859760" y="33020"/>
                    <a:pt x="15875001" y="34290"/>
                    <a:pt x="15915640" y="48260"/>
                  </a:cubicBezTo>
                  <a:cubicBezTo>
                    <a:pt x="15957551" y="62230"/>
                    <a:pt x="15998190" y="83820"/>
                    <a:pt x="16032479" y="110490"/>
                  </a:cubicBezTo>
                  <a:cubicBezTo>
                    <a:pt x="16066770" y="135890"/>
                    <a:pt x="16098520" y="170180"/>
                    <a:pt x="16122651" y="205740"/>
                  </a:cubicBezTo>
                  <a:cubicBezTo>
                    <a:pt x="16146779" y="241300"/>
                    <a:pt x="16165829" y="283210"/>
                    <a:pt x="16177260" y="325120"/>
                  </a:cubicBezTo>
                  <a:cubicBezTo>
                    <a:pt x="16188690" y="365760"/>
                    <a:pt x="16193770" y="411480"/>
                    <a:pt x="16191229" y="454660"/>
                  </a:cubicBezTo>
                  <a:cubicBezTo>
                    <a:pt x="16188690" y="497840"/>
                    <a:pt x="16179801" y="543560"/>
                    <a:pt x="16163290" y="582930"/>
                  </a:cubicBezTo>
                  <a:cubicBezTo>
                    <a:pt x="16146779" y="623570"/>
                    <a:pt x="16123920" y="662940"/>
                    <a:pt x="16095979" y="695960"/>
                  </a:cubicBezTo>
                  <a:cubicBezTo>
                    <a:pt x="16068040" y="728980"/>
                    <a:pt x="16032479" y="758190"/>
                    <a:pt x="15995651" y="781050"/>
                  </a:cubicBezTo>
                  <a:cubicBezTo>
                    <a:pt x="15958820" y="802640"/>
                    <a:pt x="15915640" y="820420"/>
                    <a:pt x="15873729" y="829310"/>
                  </a:cubicBezTo>
                  <a:cubicBezTo>
                    <a:pt x="15831820" y="838200"/>
                    <a:pt x="15786101" y="840740"/>
                    <a:pt x="15742920" y="836930"/>
                  </a:cubicBezTo>
                  <a:cubicBezTo>
                    <a:pt x="15699740" y="831850"/>
                    <a:pt x="15655290" y="819150"/>
                    <a:pt x="15615920" y="801370"/>
                  </a:cubicBezTo>
                  <a:cubicBezTo>
                    <a:pt x="15576551" y="783590"/>
                    <a:pt x="15538451" y="756920"/>
                    <a:pt x="15507970" y="727710"/>
                  </a:cubicBezTo>
                  <a:cubicBezTo>
                    <a:pt x="15476220" y="698500"/>
                    <a:pt x="15448279" y="661670"/>
                    <a:pt x="15427960" y="623570"/>
                  </a:cubicBezTo>
                  <a:cubicBezTo>
                    <a:pt x="15407640" y="585470"/>
                    <a:pt x="15393670" y="541020"/>
                    <a:pt x="15386051" y="499110"/>
                  </a:cubicBezTo>
                  <a:cubicBezTo>
                    <a:pt x="15379701" y="455930"/>
                    <a:pt x="15379701" y="410210"/>
                    <a:pt x="15386051" y="367030"/>
                  </a:cubicBezTo>
                  <a:cubicBezTo>
                    <a:pt x="15393670" y="325120"/>
                    <a:pt x="15407640" y="280670"/>
                    <a:pt x="15427960" y="242570"/>
                  </a:cubicBezTo>
                  <a:cubicBezTo>
                    <a:pt x="15448279" y="204470"/>
                    <a:pt x="15476220" y="167640"/>
                    <a:pt x="15507970" y="138430"/>
                  </a:cubicBezTo>
                  <a:cubicBezTo>
                    <a:pt x="15538451" y="109220"/>
                    <a:pt x="15576551" y="82550"/>
                    <a:pt x="15615920" y="64770"/>
                  </a:cubicBezTo>
                  <a:cubicBezTo>
                    <a:pt x="15655290" y="46990"/>
                    <a:pt x="15699740" y="34290"/>
                    <a:pt x="15742920" y="29210"/>
                  </a:cubicBezTo>
                  <a:cubicBezTo>
                    <a:pt x="15786101" y="25400"/>
                    <a:pt x="15831820" y="27940"/>
                    <a:pt x="15873729" y="36830"/>
                  </a:cubicBezTo>
                  <a:cubicBezTo>
                    <a:pt x="15915640" y="45720"/>
                    <a:pt x="15958820" y="63500"/>
                    <a:pt x="15995651" y="85090"/>
                  </a:cubicBezTo>
                  <a:cubicBezTo>
                    <a:pt x="16032479" y="107950"/>
                    <a:pt x="16068040" y="137160"/>
                    <a:pt x="16095979" y="170180"/>
                  </a:cubicBezTo>
                  <a:cubicBezTo>
                    <a:pt x="16123920" y="203200"/>
                    <a:pt x="16148051" y="242570"/>
                    <a:pt x="16163290" y="283210"/>
                  </a:cubicBezTo>
                  <a:cubicBezTo>
                    <a:pt x="16179801" y="322580"/>
                    <a:pt x="16188690" y="368300"/>
                    <a:pt x="16191229" y="411480"/>
                  </a:cubicBezTo>
                  <a:cubicBezTo>
                    <a:pt x="16193770" y="454660"/>
                    <a:pt x="16188690" y="500380"/>
                    <a:pt x="16177260" y="542290"/>
                  </a:cubicBezTo>
                  <a:cubicBezTo>
                    <a:pt x="16165829" y="582930"/>
                    <a:pt x="16146779" y="624840"/>
                    <a:pt x="16122651" y="660400"/>
                  </a:cubicBezTo>
                  <a:cubicBezTo>
                    <a:pt x="16098520" y="697230"/>
                    <a:pt x="16066770" y="730250"/>
                    <a:pt x="16032479" y="755650"/>
                  </a:cubicBezTo>
                  <a:cubicBezTo>
                    <a:pt x="15998190" y="782320"/>
                    <a:pt x="15956279" y="803910"/>
                    <a:pt x="15915640" y="817880"/>
                  </a:cubicBezTo>
                  <a:cubicBezTo>
                    <a:pt x="15875001" y="831850"/>
                    <a:pt x="15859760" y="833120"/>
                    <a:pt x="15786101" y="838200"/>
                  </a:cubicBezTo>
                  <a:cubicBezTo>
                    <a:pt x="15413990" y="866140"/>
                    <a:pt x="13305790" y="791210"/>
                    <a:pt x="12332970" y="786130"/>
                  </a:cubicBezTo>
                  <a:cubicBezTo>
                    <a:pt x="11621770" y="782320"/>
                    <a:pt x="11071860" y="801370"/>
                    <a:pt x="10483850" y="795020"/>
                  </a:cubicBezTo>
                  <a:cubicBezTo>
                    <a:pt x="9946640" y="789940"/>
                    <a:pt x="9493250" y="767080"/>
                    <a:pt x="8940800" y="755650"/>
                  </a:cubicBezTo>
                  <a:cubicBezTo>
                    <a:pt x="8303260" y="744220"/>
                    <a:pt x="7758430" y="732790"/>
                    <a:pt x="6877050" y="730250"/>
                  </a:cubicBezTo>
                  <a:cubicBezTo>
                    <a:pt x="5307330" y="723900"/>
                    <a:pt x="765810" y="789940"/>
                    <a:pt x="332740" y="764540"/>
                  </a:cubicBezTo>
                  <a:cubicBezTo>
                    <a:pt x="284480" y="762000"/>
                    <a:pt x="279400" y="762000"/>
                    <a:pt x="252730" y="755650"/>
                  </a:cubicBezTo>
                  <a:cubicBezTo>
                    <a:pt x="227330" y="749300"/>
                    <a:pt x="201930" y="739140"/>
                    <a:pt x="177800" y="726440"/>
                  </a:cubicBezTo>
                  <a:cubicBezTo>
                    <a:pt x="154940" y="715010"/>
                    <a:pt x="132080" y="698500"/>
                    <a:pt x="113030" y="681990"/>
                  </a:cubicBezTo>
                  <a:cubicBezTo>
                    <a:pt x="92710" y="664210"/>
                    <a:pt x="74930" y="643890"/>
                    <a:pt x="59690" y="622300"/>
                  </a:cubicBezTo>
                  <a:cubicBezTo>
                    <a:pt x="44450" y="599440"/>
                    <a:pt x="31750" y="575310"/>
                    <a:pt x="22860" y="551180"/>
                  </a:cubicBezTo>
                  <a:cubicBezTo>
                    <a:pt x="12700" y="525780"/>
                    <a:pt x="6350" y="499110"/>
                    <a:pt x="2540" y="473710"/>
                  </a:cubicBezTo>
                  <a:cubicBezTo>
                    <a:pt x="0" y="447040"/>
                    <a:pt x="0" y="419100"/>
                    <a:pt x="2540" y="393700"/>
                  </a:cubicBezTo>
                  <a:cubicBezTo>
                    <a:pt x="6350" y="367030"/>
                    <a:pt x="12700" y="340360"/>
                    <a:pt x="22860" y="314960"/>
                  </a:cubicBezTo>
                  <a:cubicBezTo>
                    <a:pt x="31750" y="290830"/>
                    <a:pt x="44450" y="266700"/>
                    <a:pt x="59690" y="245110"/>
                  </a:cubicBezTo>
                  <a:cubicBezTo>
                    <a:pt x="74930" y="222250"/>
                    <a:pt x="92710" y="201930"/>
                    <a:pt x="113030" y="184150"/>
                  </a:cubicBezTo>
                  <a:cubicBezTo>
                    <a:pt x="132080" y="167640"/>
                    <a:pt x="154940" y="151130"/>
                    <a:pt x="177800" y="139700"/>
                  </a:cubicBezTo>
                  <a:cubicBezTo>
                    <a:pt x="201930" y="127000"/>
                    <a:pt x="227330" y="116840"/>
                    <a:pt x="252730" y="110490"/>
                  </a:cubicBezTo>
                  <a:cubicBezTo>
                    <a:pt x="279400" y="104140"/>
                    <a:pt x="332740" y="101600"/>
                    <a:pt x="332740" y="101600"/>
                  </a:cubicBezTo>
                </a:path>
              </a:pathLst>
            </a:custGeom>
            <a:solidFill>
              <a:srgbClr val="50AB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0599" y="2361093"/>
            <a:ext cx="8810625" cy="3546277"/>
            <a:chOff x="0" y="0"/>
            <a:chExt cx="11747500" cy="47283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47500" cy="4728369"/>
            </a:xfrm>
            <a:custGeom>
              <a:avLst/>
              <a:gdLst/>
              <a:ahLst/>
              <a:cxnLst/>
              <a:rect l="l" t="t" r="r" b="b"/>
              <a:pathLst>
                <a:path w="11747500" h="4728369">
                  <a:moveTo>
                    <a:pt x="0" y="0"/>
                  </a:moveTo>
                  <a:lnTo>
                    <a:pt x="11747500" y="0"/>
                  </a:lnTo>
                  <a:lnTo>
                    <a:pt x="11747500" y="4728369"/>
                  </a:lnTo>
                  <a:lnTo>
                    <a:pt x="0" y="472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268966" y="1413996"/>
              <a:ext cx="2763840" cy="2763840"/>
            </a:xfrm>
            <a:custGeom>
              <a:avLst/>
              <a:gdLst/>
              <a:ahLst/>
              <a:cxnLst/>
              <a:rect l="l" t="t" r="r" b="b"/>
              <a:pathLst>
                <a:path w="2763840" h="2763840">
                  <a:moveTo>
                    <a:pt x="0" y="0"/>
                  </a:moveTo>
                  <a:lnTo>
                    <a:pt x="2763839" y="0"/>
                  </a:lnTo>
                  <a:lnTo>
                    <a:pt x="2763839" y="2763840"/>
                  </a:lnTo>
                  <a:lnTo>
                    <a:pt x="0" y="2763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17514" y="1541617"/>
              <a:ext cx="2508599" cy="2508599"/>
            </a:xfrm>
            <a:custGeom>
              <a:avLst/>
              <a:gdLst/>
              <a:ahLst/>
              <a:cxnLst/>
              <a:rect l="l" t="t" r="r" b="b"/>
              <a:pathLst>
                <a:path w="2508599" h="2508599">
                  <a:moveTo>
                    <a:pt x="0" y="0"/>
                  </a:moveTo>
                  <a:lnTo>
                    <a:pt x="2508599" y="0"/>
                  </a:lnTo>
                  <a:lnTo>
                    <a:pt x="2508599" y="2508599"/>
                  </a:lnTo>
                  <a:lnTo>
                    <a:pt x="0" y="2508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544953" y="1631518"/>
              <a:ext cx="4657595" cy="2328797"/>
            </a:xfrm>
            <a:custGeom>
              <a:avLst/>
              <a:gdLst/>
              <a:ahLst/>
              <a:cxnLst/>
              <a:rect l="l" t="t" r="r" b="b"/>
              <a:pathLst>
                <a:path w="4657595" h="2328797">
                  <a:moveTo>
                    <a:pt x="0" y="0"/>
                  </a:moveTo>
                  <a:lnTo>
                    <a:pt x="4657594" y="0"/>
                  </a:lnTo>
                  <a:lnTo>
                    <a:pt x="4657594" y="2328797"/>
                  </a:lnTo>
                  <a:lnTo>
                    <a:pt x="0" y="2328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442854" y="630830"/>
              <a:ext cx="3024112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8923A8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Back-end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6"/>
          <p:cNvGrpSpPr/>
          <p:nvPr/>
        </p:nvGrpSpPr>
        <p:grpSpPr>
          <a:xfrm>
            <a:off x="210599" y="6140978"/>
            <a:ext cx="8810625" cy="3546277"/>
            <a:chOff x="0" y="0"/>
            <a:chExt cx="11747500" cy="47283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47500" cy="4728369"/>
            </a:xfrm>
            <a:custGeom>
              <a:avLst/>
              <a:gdLst/>
              <a:ahLst/>
              <a:cxnLst/>
              <a:rect l="l" t="t" r="r" b="b"/>
              <a:pathLst>
                <a:path w="11747500" h="4728369">
                  <a:moveTo>
                    <a:pt x="0" y="0"/>
                  </a:moveTo>
                  <a:lnTo>
                    <a:pt x="11747500" y="0"/>
                  </a:lnTo>
                  <a:lnTo>
                    <a:pt x="11747500" y="4728369"/>
                  </a:lnTo>
                  <a:lnTo>
                    <a:pt x="0" y="472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315053" y="1303691"/>
              <a:ext cx="3117394" cy="3117394"/>
            </a:xfrm>
            <a:custGeom>
              <a:avLst/>
              <a:gdLst/>
              <a:ahLst/>
              <a:cxnLst/>
              <a:rect l="l" t="t" r="r" b="b"/>
              <a:pathLst>
                <a:path w="3117394" h="3117394">
                  <a:moveTo>
                    <a:pt x="0" y="0"/>
                  </a:moveTo>
                  <a:lnTo>
                    <a:pt x="3117394" y="0"/>
                  </a:lnTo>
                  <a:lnTo>
                    <a:pt x="3117394" y="3117393"/>
                  </a:lnTo>
                  <a:lnTo>
                    <a:pt x="0" y="3117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381836" y="619897"/>
              <a:ext cx="7395764" cy="7831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DE5252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Hệ quản trị cơ sở dữ liệu</a:t>
              </a:r>
            </a:p>
          </p:txBody>
        </p:sp>
      </p:grpSp>
      <p:sp>
        <p:nvSpPr>
          <p:cNvPr id="20" name="Freeform 20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1" name="Group 21"/>
          <p:cNvGrpSpPr/>
          <p:nvPr/>
        </p:nvGrpSpPr>
        <p:grpSpPr>
          <a:xfrm>
            <a:off x="9266776" y="6140978"/>
            <a:ext cx="8810625" cy="3546277"/>
            <a:chOff x="0" y="0"/>
            <a:chExt cx="11747500" cy="472836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747500" cy="4728369"/>
            </a:xfrm>
            <a:custGeom>
              <a:avLst/>
              <a:gdLst/>
              <a:ahLst/>
              <a:cxnLst/>
              <a:rect l="l" t="t" r="r" b="b"/>
              <a:pathLst>
                <a:path w="11747500" h="4728369">
                  <a:moveTo>
                    <a:pt x="0" y="0"/>
                  </a:moveTo>
                  <a:lnTo>
                    <a:pt x="11747500" y="0"/>
                  </a:lnTo>
                  <a:lnTo>
                    <a:pt x="11747500" y="4728369"/>
                  </a:lnTo>
                  <a:lnTo>
                    <a:pt x="0" y="472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3015466" y="2223024"/>
              <a:ext cx="5716569" cy="1444733"/>
            </a:xfrm>
            <a:custGeom>
              <a:avLst/>
              <a:gdLst/>
              <a:ahLst/>
              <a:cxnLst/>
              <a:rect l="l" t="t" r="r" b="b"/>
              <a:pathLst>
                <a:path w="5716569" h="1444733">
                  <a:moveTo>
                    <a:pt x="0" y="0"/>
                  </a:moveTo>
                  <a:lnTo>
                    <a:pt x="5716568" y="0"/>
                  </a:lnTo>
                  <a:lnTo>
                    <a:pt x="5716568" y="1444733"/>
                  </a:lnTo>
                  <a:lnTo>
                    <a:pt x="0" y="1444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495768" y="807493"/>
              <a:ext cx="9126189" cy="7831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7A702C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Quản lý và lưu trữ mã nguồn</a:t>
              </a:r>
            </a:p>
          </p:txBody>
        </p:sp>
      </p:grpSp>
      <p:sp>
        <p:nvSpPr>
          <p:cNvPr id="25" name="Freeform 25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6" name="Group 26"/>
          <p:cNvGrpSpPr/>
          <p:nvPr/>
        </p:nvGrpSpPr>
        <p:grpSpPr>
          <a:xfrm>
            <a:off x="9266776" y="2361093"/>
            <a:ext cx="8810625" cy="3546277"/>
            <a:chOff x="0" y="0"/>
            <a:chExt cx="11747500" cy="472836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47500" cy="4728369"/>
            </a:xfrm>
            <a:custGeom>
              <a:avLst/>
              <a:gdLst/>
              <a:ahLst/>
              <a:cxnLst/>
              <a:rect l="l" t="t" r="r" b="b"/>
              <a:pathLst>
                <a:path w="11747500" h="4728369">
                  <a:moveTo>
                    <a:pt x="0" y="0"/>
                  </a:moveTo>
                  <a:lnTo>
                    <a:pt x="11747500" y="0"/>
                  </a:lnTo>
                  <a:lnTo>
                    <a:pt x="11747500" y="4728369"/>
                  </a:lnTo>
                  <a:lnTo>
                    <a:pt x="0" y="472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774203" y="1238133"/>
              <a:ext cx="6021757" cy="3237606"/>
            </a:xfrm>
            <a:custGeom>
              <a:avLst/>
              <a:gdLst/>
              <a:ahLst/>
              <a:cxnLst/>
              <a:rect l="l" t="t" r="r" b="b"/>
              <a:pathLst>
                <a:path w="5183285" h="2901995">
                  <a:moveTo>
                    <a:pt x="0" y="0"/>
                  </a:moveTo>
                  <a:lnTo>
                    <a:pt x="5183285" y="0"/>
                  </a:lnTo>
                  <a:lnTo>
                    <a:pt x="5183285" y="2901995"/>
                  </a:lnTo>
                  <a:lnTo>
                    <a:pt x="0" y="2901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361694" y="630830"/>
              <a:ext cx="3024112" cy="783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2324A8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Front-end</a:t>
              </a:r>
            </a:p>
          </p:txBody>
        </p:sp>
      </p:grpSp>
      <p:sp>
        <p:nvSpPr>
          <p:cNvPr id="31" name="TextBox 19">
            <a:extLst>
              <a:ext uri="{FF2B5EF4-FFF2-40B4-BE49-F238E27FC236}">
                <a16:creationId xmlns:a16="http://schemas.microsoft.com/office/drawing/2014/main" id="{2FB2DF1F-0F7C-7210-2FB9-3DA98E2FC9D6}"/>
              </a:ext>
            </a:extLst>
          </p:cNvPr>
          <p:cNvSpPr txBox="1"/>
          <p:nvPr/>
        </p:nvSpPr>
        <p:spPr>
          <a:xfrm>
            <a:off x="1295400" y="178733"/>
            <a:ext cx="12008104" cy="99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Chương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2. Cơ sở lý thuyết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DC716E75-AC99-CCBE-3068-B6AACAC5D663}"/>
              </a:ext>
            </a:extLst>
          </p:cNvPr>
          <p:cNvSpPr txBox="1"/>
          <p:nvPr/>
        </p:nvSpPr>
        <p:spPr>
          <a:xfrm>
            <a:off x="4384550" y="-4944951"/>
            <a:ext cx="12008104" cy="99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Chương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3. Cơ sở dữ liệu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96168" y="-1984272"/>
            <a:ext cx="14255544" cy="142555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2646413" y="4511979"/>
            <a:ext cx="4746321" cy="474632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946557" y="4985674"/>
            <a:ext cx="1699856" cy="16998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2016228" y="7240579"/>
            <a:ext cx="14255544" cy="142555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57368" y="7253232"/>
            <a:ext cx="2155843" cy="215584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4432311" y="7253232"/>
            <a:ext cx="885818" cy="88581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6771398" y="5143500"/>
            <a:ext cx="4228624" cy="3842762"/>
          </a:xfrm>
          <a:custGeom>
            <a:avLst/>
            <a:gdLst/>
            <a:ahLst/>
            <a:cxnLst/>
            <a:rect l="l" t="t" r="r" b="b"/>
            <a:pathLst>
              <a:path w="4228624" h="3842762">
                <a:moveTo>
                  <a:pt x="0" y="0"/>
                </a:moveTo>
                <a:lnTo>
                  <a:pt x="4228624" y="0"/>
                </a:lnTo>
                <a:lnTo>
                  <a:pt x="4228624" y="3842762"/>
                </a:lnTo>
                <a:lnTo>
                  <a:pt x="0" y="3842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1" name="Group 21"/>
          <p:cNvGrpSpPr/>
          <p:nvPr/>
        </p:nvGrpSpPr>
        <p:grpSpPr>
          <a:xfrm>
            <a:off x="640073" y="-1392022"/>
            <a:ext cx="3064344" cy="306434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0075" y="685783"/>
            <a:ext cx="1357250" cy="135725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747497" y="1509269"/>
            <a:ext cx="19782994" cy="2828719"/>
            <a:chOff x="0" y="0"/>
            <a:chExt cx="5210336" cy="74501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10336" cy="745012"/>
            </a:xfrm>
            <a:custGeom>
              <a:avLst/>
              <a:gdLst/>
              <a:ahLst/>
              <a:cxnLst/>
              <a:rect l="l" t="t" r="r" b="b"/>
              <a:pathLst>
                <a:path w="5210336" h="745012">
                  <a:moveTo>
                    <a:pt x="0" y="0"/>
                  </a:moveTo>
                  <a:lnTo>
                    <a:pt x="5210336" y="0"/>
                  </a:lnTo>
                  <a:lnTo>
                    <a:pt x="5210336" y="745012"/>
                  </a:lnTo>
                  <a:lnTo>
                    <a:pt x="0" y="745012"/>
                  </a:lnTo>
                  <a:close/>
                </a:path>
              </a:pathLst>
            </a:custGeom>
            <a:gradFill rotWithShape="1">
              <a:gsLst>
                <a:gs pos="0">
                  <a:srgbClr val="2547BF">
                    <a:alpha val="100000"/>
                  </a:srgbClr>
                </a:gs>
                <a:gs pos="100000">
                  <a:srgbClr val="289CB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210336" cy="79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675255" y="2923629"/>
            <a:ext cx="12217718" cy="684848"/>
            <a:chOff x="0" y="0"/>
            <a:chExt cx="16290290" cy="913130"/>
          </a:xfrm>
        </p:grpSpPr>
        <p:sp>
          <p:nvSpPr>
            <p:cNvPr id="31" name="Freeform 31"/>
            <p:cNvSpPr/>
            <p:nvPr/>
          </p:nvSpPr>
          <p:spPr>
            <a:xfrm>
              <a:off x="48260" y="22860"/>
              <a:ext cx="16193770" cy="866140"/>
            </a:xfrm>
            <a:custGeom>
              <a:avLst/>
              <a:gdLst/>
              <a:ahLst/>
              <a:cxnLst/>
              <a:rect l="l" t="t" r="r" b="b"/>
              <a:pathLst>
                <a:path w="16193770" h="866140">
                  <a:moveTo>
                    <a:pt x="332740" y="101600"/>
                  </a:moveTo>
                  <a:cubicBezTo>
                    <a:pt x="7758430" y="133350"/>
                    <a:pt x="8303260" y="121920"/>
                    <a:pt x="8940800" y="110490"/>
                  </a:cubicBezTo>
                  <a:cubicBezTo>
                    <a:pt x="9493250" y="99060"/>
                    <a:pt x="9946640" y="76200"/>
                    <a:pt x="10483850" y="71120"/>
                  </a:cubicBezTo>
                  <a:cubicBezTo>
                    <a:pt x="11071860" y="64770"/>
                    <a:pt x="11621770" y="83820"/>
                    <a:pt x="12332970" y="80010"/>
                  </a:cubicBezTo>
                  <a:cubicBezTo>
                    <a:pt x="13305790" y="74930"/>
                    <a:pt x="15413990" y="0"/>
                    <a:pt x="15786101" y="27940"/>
                  </a:cubicBezTo>
                  <a:cubicBezTo>
                    <a:pt x="15859760" y="33020"/>
                    <a:pt x="15875001" y="34290"/>
                    <a:pt x="15915640" y="48260"/>
                  </a:cubicBezTo>
                  <a:cubicBezTo>
                    <a:pt x="15957551" y="62230"/>
                    <a:pt x="15998190" y="83820"/>
                    <a:pt x="16032479" y="110490"/>
                  </a:cubicBezTo>
                  <a:cubicBezTo>
                    <a:pt x="16066770" y="135890"/>
                    <a:pt x="16098520" y="170180"/>
                    <a:pt x="16122651" y="205740"/>
                  </a:cubicBezTo>
                  <a:cubicBezTo>
                    <a:pt x="16146779" y="241300"/>
                    <a:pt x="16165829" y="283210"/>
                    <a:pt x="16177260" y="325120"/>
                  </a:cubicBezTo>
                  <a:cubicBezTo>
                    <a:pt x="16188690" y="365760"/>
                    <a:pt x="16193770" y="411480"/>
                    <a:pt x="16191229" y="454660"/>
                  </a:cubicBezTo>
                  <a:cubicBezTo>
                    <a:pt x="16188690" y="497840"/>
                    <a:pt x="16179801" y="543560"/>
                    <a:pt x="16163290" y="582930"/>
                  </a:cubicBezTo>
                  <a:cubicBezTo>
                    <a:pt x="16146779" y="623570"/>
                    <a:pt x="16123920" y="662940"/>
                    <a:pt x="16095979" y="695960"/>
                  </a:cubicBezTo>
                  <a:cubicBezTo>
                    <a:pt x="16068040" y="728980"/>
                    <a:pt x="16032479" y="758190"/>
                    <a:pt x="15995651" y="781050"/>
                  </a:cubicBezTo>
                  <a:cubicBezTo>
                    <a:pt x="15958820" y="802640"/>
                    <a:pt x="15915640" y="820420"/>
                    <a:pt x="15873729" y="829310"/>
                  </a:cubicBezTo>
                  <a:cubicBezTo>
                    <a:pt x="15831820" y="838200"/>
                    <a:pt x="15786101" y="840740"/>
                    <a:pt x="15742920" y="836930"/>
                  </a:cubicBezTo>
                  <a:cubicBezTo>
                    <a:pt x="15699740" y="831850"/>
                    <a:pt x="15655290" y="819150"/>
                    <a:pt x="15615920" y="801370"/>
                  </a:cubicBezTo>
                  <a:cubicBezTo>
                    <a:pt x="15576551" y="783590"/>
                    <a:pt x="15538451" y="756920"/>
                    <a:pt x="15507970" y="727710"/>
                  </a:cubicBezTo>
                  <a:cubicBezTo>
                    <a:pt x="15476220" y="698500"/>
                    <a:pt x="15448279" y="661670"/>
                    <a:pt x="15427960" y="623570"/>
                  </a:cubicBezTo>
                  <a:cubicBezTo>
                    <a:pt x="15407640" y="585470"/>
                    <a:pt x="15393670" y="541020"/>
                    <a:pt x="15386051" y="499110"/>
                  </a:cubicBezTo>
                  <a:cubicBezTo>
                    <a:pt x="15379701" y="455930"/>
                    <a:pt x="15379701" y="410210"/>
                    <a:pt x="15386051" y="367030"/>
                  </a:cubicBezTo>
                  <a:cubicBezTo>
                    <a:pt x="15393670" y="325120"/>
                    <a:pt x="15407640" y="280670"/>
                    <a:pt x="15427960" y="242570"/>
                  </a:cubicBezTo>
                  <a:cubicBezTo>
                    <a:pt x="15448279" y="204470"/>
                    <a:pt x="15476220" y="167640"/>
                    <a:pt x="15507970" y="138430"/>
                  </a:cubicBezTo>
                  <a:cubicBezTo>
                    <a:pt x="15538451" y="109220"/>
                    <a:pt x="15576551" y="82550"/>
                    <a:pt x="15615920" y="64770"/>
                  </a:cubicBezTo>
                  <a:cubicBezTo>
                    <a:pt x="15655290" y="46990"/>
                    <a:pt x="15699740" y="34290"/>
                    <a:pt x="15742920" y="29210"/>
                  </a:cubicBezTo>
                  <a:cubicBezTo>
                    <a:pt x="15786101" y="25400"/>
                    <a:pt x="15831820" y="27940"/>
                    <a:pt x="15873729" y="36830"/>
                  </a:cubicBezTo>
                  <a:cubicBezTo>
                    <a:pt x="15915640" y="45720"/>
                    <a:pt x="15958820" y="63500"/>
                    <a:pt x="15995651" y="85090"/>
                  </a:cubicBezTo>
                  <a:cubicBezTo>
                    <a:pt x="16032479" y="107950"/>
                    <a:pt x="16068040" y="137160"/>
                    <a:pt x="16095979" y="170180"/>
                  </a:cubicBezTo>
                  <a:cubicBezTo>
                    <a:pt x="16123920" y="203200"/>
                    <a:pt x="16148051" y="242570"/>
                    <a:pt x="16163290" y="283210"/>
                  </a:cubicBezTo>
                  <a:cubicBezTo>
                    <a:pt x="16179801" y="322580"/>
                    <a:pt x="16188690" y="368300"/>
                    <a:pt x="16191229" y="411480"/>
                  </a:cubicBezTo>
                  <a:cubicBezTo>
                    <a:pt x="16193770" y="454660"/>
                    <a:pt x="16188690" y="500380"/>
                    <a:pt x="16177260" y="542290"/>
                  </a:cubicBezTo>
                  <a:cubicBezTo>
                    <a:pt x="16165829" y="582930"/>
                    <a:pt x="16146779" y="624840"/>
                    <a:pt x="16122651" y="660400"/>
                  </a:cubicBezTo>
                  <a:cubicBezTo>
                    <a:pt x="16098520" y="697230"/>
                    <a:pt x="16066770" y="730250"/>
                    <a:pt x="16032479" y="755650"/>
                  </a:cubicBezTo>
                  <a:cubicBezTo>
                    <a:pt x="15998190" y="782320"/>
                    <a:pt x="15956279" y="803910"/>
                    <a:pt x="15915640" y="817880"/>
                  </a:cubicBezTo>
                  <a:cubicBezTo>
                    <a:pt x="15875001" y="831850"/>
                    <a:pt x="15859760" y="833120"/>
                    <a:pt x="15786101" y="838200"/>
                  </a:cubicBezTo>
                  <a:cubicBezTo>
                    <a:pt x="15413990" y="866140"/>
                    <a:pt x="13305790" y="791210"/>
                    <a:pt x="12332970" y="786130"/>
                  </a:cubicBezTo>
                  <a:cubicBezTo>
                    <a:pt x="11621770" y="782320"/>
                    <a:pt x="11071860" y="801370"/>
                    <a:pt x="10483850" y="795020"/>
                  </a:cubicBezTo>
                  <a:cubicBezTo>
                    <a:pt x="9946640" y="789940"/>
                    <a:pt x="9493250" y="767080"/>
                    <a:pt x="8940800" y="755650"/>
                  </a:cubicBezTo>
                  <a:cubicBezTo>
                    <a:pt x="8303260" y="744220"/>
                    <a:pt x="7758430" y="732790"/>
                    <a:pt x="6877050" y="730250"/>
                  </a:cubicBezTo>
                  <a:cubicBezTo>
                    <a:pt x="5307330" y="723900"/>
                    <a:pt x="765810" y="789940"/>
                    <a:pt x="332740" y="764540"/>
                  </a:cubicBezTo>
                  <a:cubicBezTo>
                    <a:pt x="284480" y="762000"/>
                    <a:pt x="279400" y="762000"/>
                    <a:pt x="252730" y="755650"/>
                  </a:cubicBezTo>
                  <a:cubicBezTo>
                    <a:pt x="227330" y="749300"/>
                    <a:pt x="201930" y="739140"/>
                    <a:pt x="177800" y="726440"/>
                  </a:cubicBezTo>
                  <a:cubicBezTo>
                    <a:pt x="154940" y="715010"/>
                    <a:pt x="132080" y="698500"/>
                    <a:pt x="113030" y="681990"/>
                  </a:cubicBezTo>
                  <a:cubicBezTo>
                    <a:pt x="92710" y="664210"/>
                    <a:pt x="74930" y="643890"/>
                    <a:pt x="59690" y="622300"/>
                  </a:cubicBezTo>
                  <a:cubicBezTo>
                    <a:pt x="44450" y="599440"/>
                    <a:pt x="31750" y="575310"/>
                    <a:pt x="22860" y="551180"/>
                  </a:cubicBezTo>
                  <a:cubicBezTo>
                    <a:pt x="12700" y="525780"/>
                    <a:pt x="6350" y="499110"/>
                    <a:pt x="2540" y="473710"/>
                  </a:cubicBezTo>
                  <a:cubicBezTo>
                    <a:pt x="0" y="447040"/>
                    <a:pt x="0" y="419100"/>
                    <a:pt x="2540" y="393700"/>
                  </a:cubicBezTo>
                  <a:cubicBezTo>
                    <a:pt x="6350" y="367030"/>
                    <a:pt x="12700" y="340360"/>
                    <a:pt x="22860" y="314960"/>
                  </a:cubicBezTo>
                  <a:cubicBezTo>
                    <a:pt x="31750" y="290830"/>
                    <a:pt x="44450" y="266700"/>
                    <a:pt x="59690" y="245110"/>
                  </a:cubicBezTo>
                  <a:cubicBezTo>
                    <a:pt x="74930" y="222250"/>
                    <a:pt x="92710" y="201930"/>
                    <a:pt x="113030" y="184150"/>
                  </a:cubicBezTo>
                  <a:cubicBezTo>
                    <a:pt x="132080" y="167640"/>
                    <a:pt x="154940" y="151130"/>
                    <a:pt x="177800" y="139700"/>
                  </a:cubicBezTo>
                  <a:cubicBezTo>
                    <a:pt x="201930" y="127000"/>
                    <a:pt x="227330" y="116840"/>
                    <a:pt x="252730" y="110490"/>
                  </a:cubicBezTo>
                  <a:cubicBezTo>
                    <a:pt x="279400" y="104140"/>
                    <a:pt x="332740" y="101600"/>
                    <a:pt x="332740" y="101600"/>
                  </a:cubicBezTo>
                </a:path>
              </a:pathLst>
            </a:custGeom>
            <a:solidFill>
              <a:srgbClr val="50AB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1219097" y="4696302"/>
            <a:ext cx="2993267" cy="2544277"/>
          </a:xfrm>
          <a:custGeom>
            <a:avLst/>
            <a:gdLst/>
            <a:ahLst/>
            <a:cxnLst/>
            <a:rect l="l" t="t" r="r" b="b"/>
            <a:pathLst>
              <a:path w="2993267" h="2544277">
                <a:moveTo>
                  <a:pt x="0" y="0"/>
                </a:moveTo>
                <a:lnTo>
                  <a:pt x="2993267" y="0"/>
                </a:lnTo>
                <a:lnTo>
                  <a:pt x="2993267" y="2544277"/>
                </a:lnTo>
                <a:lnTo>
                  <a:pt x="0" y="2544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4" name="Group 34"/>
          <p:cNvGrpSpPr/>
          <p:nvPr/>
        </p:nvGrpSpPr>
        <p:grpSpPr>
          <a:xfrm>
            <a:off x="13768607" y="-2018830"/>
            <a:ext cx="3099046" cy="3099046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19">
            <a:extLst>
              <a:ext uri="{FF2B5EF4-FFF2-40B4-BE49-F238E27FC236}">
                <a16:creationId xmlns:a16="http://schemas.microsoft.com/office/drawing/2014/main" id="{1FA3AF6E-86FD-3BC5-0152-FAA6444D0F14}"/>
              </a:ext>
            </a:extLst>
          </p:cNvPr>
          <p:cNvSpPr txBox="1"/>
          <p:nvPr/>
        </p:nvSpPr>
        <p:spPr>
          <a:xfrm>
            <a:off x="3855324" y="2436907"/>
            <a:ext cx="12008104" cy="99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Chương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3. Cơ sở dữ liệu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58E1C6-2779-014F-64ED-90BF3CC0ED55}"/>
              </a:ext>
            </a:extLst>
          </p:cNvPr>
          <p:cNvGrpSpPr/>
          <p:nvPr/>
        </p:nvGrpSpPr>
        <p:grpSpPr>
          <a:xfrm>
            <a:off x="5650569" y="-2138426"/>
            <a:ext cx="7315200" cy="1810512"/>
            <a:chOff x="5486400" y="39571"/>
            <a:chExt cx="7315200" cy="1810512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1DFC9159-69E9-A692-58CF-674B4C39B4CA}"/>
                </a:ext>
              </a:extLst>
            </p:cNvPr>
            <p:cNvSpPr/>
            <p:nvPr/>
          </p:nvSpPr>
          <p:spPr>
            <a:xfrm>
              <a:off x="5486400" y="39571"/>
              <a:ext cx="7315200" cy="1810512"/>
            </a:xfrm>
            <a:custGeom>
              <a:avLst/>
              <a:gdLst/>
              <a:ahLst/>
              <a:cxnLst/>
              <a:rect l="l" t="t" r="r" b="b"/>
              <a:pathLst>
                <a:path w="7315200" h="1810512">
                  <a:moveTo>
                    <a:pt x="0" y="0"/>
                  </a:moveTo>
                  <a:lnTo>
                    <a:pt x="7315200" y="0"/>
                  </a:lnTo>
                  <a:lnTo>
                    <a:pt x="7315200" y="1810512"/>
                  </a:lnTo>
                  <a:lnTo>
                    <a:pt x="0" y="1810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F4CE1110-650D-2E5F-8E36-C3A9B03060FD}"/>
                </a:ext>
              </a:extLst>
            </p:cNvPr>
            <p:cNvSpPr txBox="1"/>
            <p:nvPr/>
          </p:nvSpPr>
          <p:spPr>
            <a:xfrm>
              <a:off x="5734267" y="567002"/>
              <a:ext cx="6819466" cy="679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BA6223"/>
                  </a:solidFill>
                  <a:latin typeface="Baloo"/>
                  <a:ea typeface="Baloo"/>
                  <a:cs typeface="Baloo"/>
                  <a:sym typeface="Baloo"/>
                </a:rPr>
                <a:t>Cơ sở dữ liệu của hệ thống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630211" y="3265153"/>
            <a:ext cx="1313220" cy="1626278"/>
          </a:xfrm>
          <a:custGeom>
            <a:avLst/>
            <a:gdLst/>
            <a:ahLst/>
            <a:cxnLst/>
            <a:rect l="l" t="t" r="r" b="b"/>
            <a:pathLst>
              <a:path w="1313220" h="1626278">
                <a:moveTo>
                  <a:pt x="0" y="0"/>
                </a:moveTo>
                <a:lnTo>
                  <a:pt x="1313219" y="0"/>
                </a:lnTo>
                <a:lnTo>
                  <a:pt x="1313219" y="1626278"/>
                </a:lnTo>
                <a:lnTo>
                  <a:pt x="0" y="1626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2028421" y="1926194"/>
            <a:ext cx="14231158" cy="8360806"/>
          </a:xfrm>
          <a:custGeom>
            <a:avLst/>
            <a:gdLst/>
            <a:ahLst/>
            <a:cxnLst/>
            <a:rect l="l" t="t" r="r" b="b"/>
            <a:pathLst>
              <a:path w="14231158" h="8360806">
                <a:moveTo>
                  <a:pt x="0" y="0"/>
                </a:moveTo>
                <a:lnTo>
                  <a:pt x="14231158" y="0"/>
                </a:lnTo>
                <a:lnTo>
                  <a:pt x="14231158" y="8360806"/>
                </a:lnTo>
                <a:lnTo>
                  <a:pt x="0" y="8360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F9E575-5CCA-1C0C-2B5E-9C6DD1E5715B}"/>
              </a:ext>
            </a:extLst>
          </p:cNvPr>
          <p:cNvGrpSpPr/>
          <p:nvPr/>
        </p:nvGrpSpPr>
        <p:grpSpPr>
          <a:xfrm>
            <a:off x="5486400" y="39571"/>
            <a:ext cx="7315200" cy="1810512"/>
            <a:chOff x="5486400" y="39571"/>
            <a:chExt cx="7315200" cy="1810512"/>
          </a:xfrm>
        </p:grpSpPr>
        <p:sp>
          <p:nvSpPr>
            <p:cNvPr id="7" name="Freeform 7"/>
            <p:cNvSpPr/>
            <p:nvPr/>
          </p:nvSpPr>
          <p:spPr>
            <a:xfrm>
              <a:off x="5486400" y="39571"/>
              <a:ext cx="7315200" cy="1810512"/>
            </a:xfrm>
            <a:custGeom>
              <a:avLst/>
              <a:gdLst/>
              <a:ahLst/>
              <a:cxnLst/>
              <a:rect l="l" t="t" r="r" b="b"/>
              <a:pathLst>
                <a:path w="7315200" h="1810512">
                  <a:moveTo>
                    <a:pt x="0" y="0"/>
                  </a:moveTo>
                  <a:lnTo>
                    <a:pt x="7315200" y="0"/>
                  </a:lnTo>
                  <a:lnTo>
                    <a:pt x="7315200" y="1810512"/>
                  </a:lnTo>
                  <a:lnTo>
                    <a:pt x="0" y="1810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734267" y="567002"/>
              <a:ext cx="6819466" cy="679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BA6223"/>
                  </a:solidFill>
                  <a:latin typeface="Baloo"/>
                  <a:ea typeface="Baloo"/>
                  <a:cs typeface="Baloo"/>
                  <a:sym typeface="Baloo"/>
                </a:rPr>
                <a:t>Cơ sở dữ liệu của hệ thống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 rot="-4736800" flipH="1">
            <a:off x="-4795426" y="-5263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13">
              <a:alphaModFix amt="87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-1634582" y="-207317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0" y="0"/>
                </a:moveTo>
                <a:lnTo>
                  <a:pt x="4689231" y="0"/>
                </a:lnTo>
                <a:lnTo>
                  <a:pt x="46892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9CB20E-710F-4D9A-A21A-075A978F45BB}"/>
              </a:ext>
            </a:extLst>
          </p:cNvPr>
          <p:cNvGrpSpPr/>
          <p:nvPr/>
        </p:nvGrpSpPr>
        <p:grpSpPr>
          <a:xfrm>
            <a:off x="5638242" y="-3756695"/>
            <a:ext cx="7315200" cy="1810512"/>
            <a:chOff x="5486400" y="304855"/>
            <a:chExt cx="7315200" cy="1810512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1B1BD7E4-B535-44A9-F2B9-538CC5764135}"/>
                </a:ext>
              </a:extLst>
            </p:cNvPr>
            <p:cNvSpPr/>
            <p:nvPr/>
          </p:nvSpPr>
          <p:spPr>
            <a:xfrm>
              <a:off x="5486400" y="304855"/>
              <a:ext cx="7315200" cy="1810512"/>
            </a:xfrm>
            <a:custGeom>
              <a:avLst/>
              <a:gdLst/>
              <a:ahLst/>
              <a:cxnLst/>
              <a:rect l="l" t="t" r="r" b="b"/>
              <a:pathLst>
                <a:path w="7315200" h="1810512">
                  <a:moveTo>
                    <a:pt x="0" y="0"/>
                  </a:moveTo>
                  <a:lnTo>
                    <a:pt x="7315200" y="0"/>
                  </a:lnTo>
                  <a:lnTo>
                    <a:pt x="7315200" y="1810512"/>
                  </a:lnTo>
                  <a:lnTo>
                    <a:pt x="0" y="1810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9D2ED060-6728-3AD3-DCA0-62914B7ABFE8}"/>
                </a:ext>
              </a:extLst>
            </p:cNvPr>
            <p:cNvSpPr txBox="1"/>
            <p:nvPr/>
          </p:nvSpPr>
          <p:spPr>
            <a:xfrm>
              <a:off x="6495365" y="479861"/>
              <a:ext cx="5306889" cy="138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2368BA"/>
                  </a:solidFill>
                  <a:latin typeface="Baloo"/>
                  <a:ea typeface="Baloo"/>
                  <a:cs typeface="Baloo"/>
                  <a:sym typeface="Baloo"/>
                </a:rPr>
                <a:t>Quy trình tiếp nhận bệnh nhân</a:t>
              </a:r>
            </a:p>
          </p:txBody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ECA6EA7C-F0A0-6157-5241-1003966AA27A}"/>
              </a:ext>
            </a:extLst>
          </p:cNvPr>
          <p:cNvSpPr/>
          <p:nvPr/>
        </p:nvSpPr>
        <p:spPr>
          <a:xfrm flipH="1" flipV="1">
            <a:off x="14777980" y="180975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FBF358F2-7625-3833-0E44-DA0C79DC092F}"/>
              </a:ext>
            </a:extLst>
          </p:cNvPr>
          <p:cNvSpPr/>
          <p:nvPr/>
        </p:nvSpPr>
        <p:spPr>
          <a:xfrm flipV="1">
            <a:off x="14286821" y="-13038607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DAA6D52C-4F0C-9157-DFC9-2F6CCCFEEFB2}"/>
              </a:ext>
            </a:extLst>
          </p:cNvPr>
          <p:cNvSpPr/>
          <p:nvPr/>
        </p:nvSpPr>
        <p:spPr>
          <a:xfrm rot="5400000" flipH="1" flipV="1">
            <a:off x="24361988" y="1973879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2177" r="-9510" b="-68871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747497" y="-1039040"/>
            <a:ext cx="19782994" cy="2828719"/>
            <a:chOff x="0" y="0"/>
            <a:chExt cx="5210336" cy="7450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10336" cy="745012"/>
            </a:xfrm>
            <a:custGeom>
              <a:avLst/>
              <a:gdLst/>
              <a:ahLst/>
              <a:cxnLst/>
              <a:rect l="l" t="t" r="r" b="b"/>
              <a:pathLst>
                <a:path w="5210336" h="745012">
                  <a:moveTo>
                    <a:pt x="0" y="0"/>
                  </a:moveTo>
                  <a:lnTo>
                    <a:pt x="5210336" y="0"/>
                  </a:lnTo>
                  <a:lnTo>
                    <a:pt x="5210336" y="745012"/>
                  </a:lnTo>
                  <a:lnTo>
                    <a:pt x="0" y="745012"/>
                  </a:lnTo>
                  <a:close/>
                </a:path>
              </a:pathLst>
            </a:custGeom>
            <a:gradFill rotWithShape="1">
              <a:gsLst>
                <a:gs pos="0">
                  <a:srgbClr val="2547BF">
                    <a:alpha val="100000"/>
                  </a:srgbClr>
                </a:gs>
                <a:gs pos="100000">
                  <a:srgbClr val="289CB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210336" cy="79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5577" y="686276"/>
            <a:ext cx="16110463" cy="684848"/>
            <a:chOff x="0" y="0"/>
            <a:chExt cx="21480618" cy="913130"/>
          </a:xfrm>
        </p:grpSpPr>
        <p:sp>
          <p:nvSpPr>
            <p:cNvPr id="7" name="Freeform 7"/>
            <p:cNvSpPr/>
            <p:nvPr/>
          </p:nvSpPr>
          <p:spPr>
            <a:xfrm>
              <a:off x="63636" y="22860"/>
              <a:ext cx="21353346" cy="866140"/>
            </a:xfrm>
            <a:custGeom>
              <a:avLst/>
              <a:gdLst/>
              <a:ahLst/>
              <a:cxnLst/>
              <a:rect l="l" t="t" r="r" b="b"/>
              <a:pathLst>
                <a:path w="21353346" h="866140">
                  <a:moveTo>
                    <a:pt x="438756" y="101600"/>
                  </a:moveTo>
                  <a:cubicBezTo>
                    <a:pt x="10230381" y="133350"/>
                    <a:pt x="10948802" y="121920"/>
                    <a:pt x="11789472" y="110490"/>
                  </a:cubicBezTo>
                  <a:cubicBezTo>
                    <a:pt x="12517940" y="99060"/>
                    <a:pt x="13115787" y="76200"/>
                    <a:pt x="13824160" y="71120"/>
                  </a:cubicBezTo>
                  <a:cubicBezTo>
                    <a:pt x="14599519" y="64770"/>
                    <a:pt x="15324639" y="83820"/>
                    <a:pt x="16262437" y="80010"/>
                  </a:cubicBezTo>
                  <a:cubicBezTo>
                    <a:pt x="17545213" y="74930"/>
                    <a:pt x="20325116" y="0"/>
                    <a:pt x="20815787" y="27940"/>
                  </a:cubicBezTo>
                  <a:cubicBezTo>
                    <a:pt x="20912915" y="33020"/>
                    <a:pt x="20933011" y="34290"/>
                    <a:pt x="20986598" y="48260"/>
                  </a:cubicBezTo>
                  <a:cubicBezTo>
                    <a:pt x="21041863" y="62230"/>
                    <a:pt x="21095451" y="83820"/>
                    <a:pt x="21140665" y="110490"/>
                  </a:cubicBezTo>
                  <a:cubicBezTo>
                    <a:pt x="21185882" y="135890"/>
                    <a:pt x="21227748" y="170180"/>
                    <a:pt x="21259566" y="205740"/>
                  </a:cubicBezTo>
                  <a:cubicBezTo>
                    <a:pt x="21291383" y="241300"/>
                    <a:pt x="21316502" y="283210"/>
                    <a:pt x="21331574" y="325120"/>
                  </a:cubicBezTo>
                  <a:cubicBezTo>
                    <a:pt x="21346646" y="365760"/>
                    <a:pt x="21353347" y="411480"/>
                    <a:pt x="21349995" y="454660"/>
                  </a:cubicBezTo>
                  <a:cubicBezTo>
                    <a:pt x="21346646" y="497840"/>
                    <a:pt x="21334926" y="543560"/>
                    <a:pt x="21313154" y="582930"/>
                  </a:cubicBezTo>
                  <a:cubicBezTo>
                    <a:pt x="21291383" y="623570"/>
                    <a:pt x="21261241" y="662940"/>
                    <a:pt x="21224398" y="695960"/>
                  </a:cubicBezTo>
                  <a:cubicBezTo>
                    <a:pt x="21187557" y="728980"/>
                    <a:pt x="21140665" y="758190"/>
                    <a:pt x="21092102" y="781050"/>
                  </a:cubicBezTo>
                  <a:cubicBezTo>
                    <a:pt x="21043538" y="802640"/>
                    <a:pt x="20986598" y="820420"/>
                    <a:pt x="20931335" y="829310"/>
                  </a:cubicBezTo>
                  <a:cubicBezTo>
                    <a:pt x="20876073" y="838200"/>
                    <a:pt x="20815787" y="840740"/>
                    <a:pt x="20758848" y="836930"/>
                  </a:cubicBezTo>
                  <a:cubicBezTo>
                    <a:pt x="20701910" y="831850"/>
                    <a:pt x="20643299" y="819150"/>
                    <a:pt x="20591384" y="801370"/>
                  </a:cubicBezTo>
                  <a:cubicBezTo>
                    <a:pt x="20539471" y="783590"/>
                    <a:pt x="20489232" y="756920"/>
                    <a:pt x="20449041" y="727710"/>
                  </a:cubicBezTo>
                  <a:cubicBezTo>
                    <a:pt x="20407173" y="698500"/>
                    <a:pt x="20370331" y="661670"/>
                    <a:pt x="20343537" y="623570"/>
                  </a:cubicBezTo>
                  <a:cubicBezTo>
                    <a:pt x="20316743" y="585470"/>
                    <a:pt x="20298323" y="541020"/>
                    <a:pt x="20288275" y="499110"/>
                  </a:cubicBezTo>
                  <a:cubicBezTo>
                    <a:pt x="20279902" y="455930"/>
                    <a:pt x="20279902" y="410210"/>
                    <a:pt x="20288275" y="367030"/>
                  </a:cubicBezTo>
                  <a:cubicBezTo>
                    <a:pt x="20298323" y="325120"/>
                    <a:pt x="20316743" y="280670"/>
                    <a:pt x="20343537" y="242570"/>
                  </a:cubicBezTo>
                  <a:cubicBezTo>
                    <a:pt x="20370331" y="204470"/>
                    <a:pt x="20407173" y="167640"/>
                    <a:pt x="20449041" y="138430"/>
                  </a:cubicBezTo>
                  <a:cubicBezTo>
                    <a:pt x="20489232" y="109220"/>
                    <a:pt x="20539471" y="82550"/>
                    <a:pt x="20591384" y="64770"/>
                  </a:cubicBezTo>
                  <a:cubicBezTo>
                    <a:pt x="20643299" y="46990"/>
                    <a:pt x="20701910" y="34290"/>
                    <a:pt x="20758848" y="29210"/>
                  </a:cubicBezTo>
                  <a:cubicBezTo>
                    <a:pt x="20815787" y="25400"/>
                    <a:pt x="20876073" y="27940"/>
                    <a:pt x="20931335" y="36830"/>
                  </a:cubicBezTo>
                  <a:cubicBezTo>
                    <a:pt x="20986598" y="45720"/>
                    <a:pt x="21043538" y="63500"/>
                    <a:pt x="21092102" y="85090"/>
                  </a:cubicBezTo>
                  <a:cubicBezTo>
                    <a:pt x="21140665" y="107950"/>
                    <a:pt x="21187557" y="137160"/>
                    <a:pt x="21224398" y="170180"/>
                  </a:cubicBezTo>
                  <a:cubicBezTo>
                    <a:pt x="21261241" y="203200"/>
                    <a:pt x="21293059" y="242570"/>
                    <a:pt x="21313154" y="283210"/>
                  </a:cubicBezTo>
                  <a:cubicBezTo>
                    <a:pt x="21334926" y="322580"/>
                    <a:pt x="21346646" y="368300"/>
                    <a:pt x="21349995" y="411480"/>
                  </a:cubicBezTo>
                  <a:cubicBezTo>
                    <a:pt x="21353347" y="454660"/>
                    <a:pt x="21346646" y="500380"/>
                    <a:pt x="21331574" y="542290"/>
                  </a:cubicBezTo>
                  <a:cubicBezTo>
                    <a:pt x="21316502" y="582930"/>
                    <a:pt x="21291383" y="624840"/>
                    <a:pt x="21259566" y="660400"/>
                  </a:cubicBezTo>
                  <a:cubicBezTo>
                    <a:pt x="21227748" y="697230"/>
                    <a:pt x="21185882" y="730250"/>
                    <a:pt x="21140665" y="755650"/>
                  </a:cubicBezTo>
                  <a:cubicBezTo>
                    <a:pt x="21095451" y="782320"/>
                    <a:pt x="21040187" y="803910"/>
                    <a:pt x="20986598" y="817880"/>
                  </a:cubicBezTo>
                  <a:cubicBezTo>
                    <a:pt x="20933011" y="831850"/>
                    <a:pt x="20912915" y="833120"/>
                    <a:pt x="20815787" y="838200"/>
                  </a:cubicBezTo>
                  <a:cubicBezTo>
                    <a:pt x="20325116" y="866140"/>
                    <a:pt x="17545213" y="791210"/>
                    <a:pt x="16262437" y="786130"/>
                  </a:cubicBezTo>
                  <a:cubicBezTo>
                    <a:pt x="15324639" y="782320"/>
                    <a:pt x="14599519" y="801370"/>
                    <a:pt x="13824160" y="795020"/>
                  </a:cubicBezTo>
                  <a:cubicBezTo>
                    <a:pt x="13115787" y="789940"/>
                    <a:pt x="12517940" y="767080"/>
                    <a:pt x="11789472" y="755650"/>
                  </a:cubicBezTo>
                  <a:cubicBezTo>
                    <a:pt x="10948802" y="744220"/>
                    <a:pt x="10230381" y="732790"/>
                    <a:pt x="9068180" y="730250"/>
                  </a:cubicBezTo>
                  <a:cubicBezTo>
                    <a:pt x="6998324" y="723900"/>
                    <a:pt x="1009808" y="789940"/>
                    <a:pt x="438756" y="764540"/>
                  </a:cubicBezTo>
                  <a:cubicBezTo>
                    <a:pt x="375120" y="762000"/>
                    <a:pt x="368421" y="762000"/>
                    <a:pt x="333254" y="755650"/>
                  </a:cubicBezTo>
                  <a:cubicBezTo>
                    <a:pt x="299761" y="749300"/>
                    <a:pt x="266268" y="739140"/>
                    <a:pt x="234450" y="726440"/>
                  </a:cubicBezTo>
                  <a:cubicBezTo>
                    <a:pt x="204307" y="715010"/>
                    <a:pt x="174163" y="698500"/>
                    <a:pt x="149043" y="681990"/>
                  </a:cubicBezTo>
                  <a:cubicBezTo>
                    <a:pt x="122249" y="664210"/>
                    <a:pt x="98804" y="643890"/>
                    <a:pt x="78708" y="622300"/>
                  </a:cubicBezTo>
                  <a:cubicBezTo>
                    <a:pt x="58613" y="599440"/>
                    <a:pt x="41866" y="575310"/>
                    <a:pt x="30144" y="551180"/>
                  </a:cubicBezTo>
                  <a:cubicBezTo>
                    <a:pt x="16747" y="525780"/>
                    <a:pt x="8374" y="499110"/>
                    <a:pt x="3350" y="473710"/>
                  </a:cubicBezTo>
                  <a:cubicBezTo>
                    <a:pt x="0" y="447040"/>
                    <a:pt x="0" y="419100"/>
                    <a:pt x="3350" y="393700"/>
                  </a:cubicBezTo>
                  <a:cubicBezTo>
                    <a:pt x="8374" y="367030"/>
                    <a:pt x="16747" y="340360"/>
                    <a:pt x="30144" y="314960"/>
                  </a:cubicBezTo>
                  <a:cubicBezTo>
                    <a:pt x="41866" y="290830"/>
                    <a:pt x="58613" y="266700"/>
                    <a:pt x="78708" y="245110"/>
                  </a:cubicBezTo>
                  <a:cubicBezTo>
                    <a:pt x="98804" y="222250"/>
                    <a:pt x="122249" y="201930"/>
                    <a:pt x="149043" y="184150"/>
                  </a:cubicBezTo>
                  <a:cubicBezTo>
                    <a:pt x="174163" y="167640"/>
                    <a:pt x="204307" y="151130"/>
                    <a:pt x="234450" y="139700"/>
                  </a:cubicBezTo>
                  <a:cubicBezTo>
                    <a:pt x="266268" y="127000"/>
                    <a:pt x="299761" y="116840"/>
                    <a:pt x="333254" y="110490"/>
                  </a:cubicBezTo>
                  <a:cubicBezTo>
                    <a:pt x="368421" y="104140"/>
                    <a:pt x="438756" y="101600"/>
                    <a:pt x="438756" y="101600"/>
                  </a:cubicBezTo>
                </a:path>
              </a:pathLst>
            </a:custGeom>
            <a:solidFill>
              <a:srgbClr val="50AB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 flipV="1">
            <a:off x="14777980" y="-2270915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3"/>
                </a:moveTo>
                <a:lnTo>
                  <a:pt x="7020040" y="5914383"/>
                </a:lnTo>
                <a:lnTo>
                  <a:pt x="7020040" y="0"/>
                </a:lnTo>
                <a:lnTo>
                  <a:pt x="0" y="0"/>
                </a:lnTo>
                <a:lnTo>
                  <a:pt x="0" y="591438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 flipH="1">
            <a:off x="-747497" y="6897970"/>
            <a:ext cx="4195574" cy="4687793"/>
          </a:xfrm>
          <a:custGeom>
            <a:avLst/>
            <a:gdLst/>
            <a:ahLst/>
            <a:cxnLst/>
            <a:rect l="l" t="t" r="r" b="b"/>
            <a:pathLst>
              <a:path w="4195574" h="4687793">
                <a:moveTo>
                  <a:pt x="4195575" y="0"/>
                </a:moveTo>
                <a:lnTo>
                  <a:pt x="0" y="0"/>
                </a:lnTo>
                <a:lnTo>
                  <a:pt x="0" y="4687793"/>
                </a:lnTo>
                <a:lnTo>
                  <a:pt x="4195575" y="4687793"/>
                </a:lnTo>
                <a:lnTo>
                  <a:pt x="41955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 flipH="1" flipV="1">
            <a:off x="14777980" y="7200900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468923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89231" y="0"/>
                </a:lnTo>
                <a:lnTo>
                  <a:pt x="4689231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 rot="5400000" flipH="1" flipV="1">
            <a:off x="14443323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10511830" y="6491055"/>
                </a:moveTo>
                <a:lnTo>
                  <a:pt x="0" y="6491055"/>
                </a:lnTo>
                <a:lnTo>
                  <a:pt x="0" y="0"/>
                </a:lnTo>
                <a:lnTo>
                  <a:pt x="10511830" y="0"/>
                </a:lnTo>
                <a:lnTo>
                  <a:pt x="10511830" y="6491055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850282" y="1961602"/>
            <a:ext cx="16550609" cy="8171863"/>
          </a:xfrm>
          <a:custGeom>
            <a:avLst/>
            <a:gdLst/>
            <a:ahLst/>
            <a:cxnLst/>
            <a:rect l="l" t="t" r="r" b="b"/>
            <a:pathLst>
              <a:path w="16550609" h="8171863">
                <a:moveTo>
                  <a:pt x="0" y="0"/>
                </a:moveTo>
                <a:lnTo>
                  <a:pt x="16550609" y="0"/>
                </a:lnTo>
                <a:lnTo>
                  <a:pt x="16550609" y="8171864"/>
                </a:lnTo>
                <a:lnTo>
                  <a:pt x="0" y="8171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04946764-C7B3-6ABF-1797-410F1F4483E1}"/>
              </a:ext>
            </a:extLst>
          </p:cNvPr>
          <p:cNvSpPr txBox="1"/>
          <p:nvPr/>
        </p:nvSpPr>
        <p:spPr>
          <a:xfrm>
            <a:off x="1295400" y="178733"/>
            <a:ext cx="15158310" cy="995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Chương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4. Chức năng nhóm người dùng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5BD5A683-4153-22B9-8F4A-AF7445721625}"/>
              </a:ext>
            </a:extLst>
          </p:cNvPr>
          <p:cNvSpPr txBox="1"/>
          <p:nvPr/>
        </p:nvSpPr>
        <p:spPr>
          <a:xfrm>
            <a:off x="-12235921" y="4862969"/>
            <a:ext cx="15158310" cy="995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Chương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5. Kết quả cài đặt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765443">
            <a:off x="-1719672" y="-6164370"/>
            <a:ext cx="10244634" cy="9179370"/>
          </a:xfrm>
          <a:custGeom>
            <a:avLst/>
            <a:gdLst/>
            <a:ahLst/>
            <a:cxnLst/>
            <a:rect l="l" t="t" r="r" b="b"/>
            <a:pathLst>
              <a:path w="10244634" h="9179370">
                <a:moveTo>
                  <a:pt x="0" y="0"/>
                </a:moveTo>
                <a:lnTo>
                  <a:pt x="10244634" y="0"/>
                </a:lnTo>
                <a:lnTo>
                  <a:pt x="10244634" y="9179370"/>
                </a:lnTo>
                <a:lnTo>
                  <a:pt x="0" y="91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H="1">
            <a:off x="10103031" y="-4068316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0388555" y="2645848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0" y="0"/>
                </a:moveTo>
                <a:lnTo>
                  <a:pt x="8801776" y="0"/>
                </a:lnTo>
                <a:lnTo>
                  <a:pt x="8801776" y="8633722"/>
                </a:lnTo>
                <a:lnTo>
                  <a:pt x="0" y="8633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678221" y="248545"/>
            <a:ext cx="1958129" cy="1907544"/>
          </a:xfrm>
          <a:custGeom>
            <a:avLst/>
            <a:gdLst/>
            <a:ahLst/>
            <a:cxnLst/>
            <a:rect l="l" t="t" r="r" b="b"/>
            <a:pathLst>
              <a:path w="1958129" h="1907544">
                <a:moveTo>
                  <a:pt x="0" y="0"/>
                </a:moveTo>
                <a:lnTo>
                  <a:pt x="1958129" y="0"/>
                </a:lnTo>
                <a:lnTo>
                  <a:pt x="1958129" y="1907543"/>
                </a:lnTo>
                <a:lnTo>
                  <a:pt x="0" y="1907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575986" y="7676455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3" y="0"/>
                </a:lnTo>
                <a:lnTo>
                  <a:pt x="1225623" y="1192429"/>
                </a:lnTo>
                <a:lnTo>
                  <a:pt x="0" y="1192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17354733" y="-626799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5425358" y="1340607"/>
            <a:ext cx="752503" cy="732122"/>
          </a:xfrm>
          <a:custGeom>
            <a:avLst/>
            <a:gdLst/>
            <a:ahLst/>
            <a:cxnLst/>
            <a:rect l="l" t="t" r="r" b="b"/>
            <a:pathLst>
              <a:path w="752503" h="732122">
                <a:moveTo>
                  <a:pt x="0" y="0"/>
                </a:moveTo>
                <a:lnTo>
                  <a:pt x="752503" y="0"/>
                </a:lnTo>
                <a:lnTo>
                  <a:pt x="752503" y="732123"/>
                </a:lnTo>
                <a:lnTo>
                  <a:pt x="0" y="7321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6951289" y="1371052"/>
            <a:ext cx="806889" cy="785036"/>
          </a:xfrm>
          <a:custGeom>
            <a:avLst/>
            <a:gdLst/>
            <a:ahLst/>
            <a:cxnLst/>
            <a:rect l="l" t="t" r="r" b="b"/>
            <a:pathLst>
              <a:path w="806889" h="785036">
                <a:moveTo>
                  <a:pt x="0" y="0"/>
                </a:moveTo>
                <a:lnTo>
                  <a:pt x="806889" y="0"/>
                </a:lnTo>
                <a:lnTo>
                  <a:pt x="806889" y="785036"/>
                </a:lnTo>
                <a:lnTo>
                  <a:pt x="0" y="7850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1892878" y="7897290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grpSp>
        <p:nvGrpSpPr>
          <p:cNvPr id="11" name="Group 11"/>
          <p:cNvGrpSpPr/>
          <p:nvPr/>
        </p:nvGrpSpPr>
        <p:grpSpPr>
          <a:xfrm>
            <a:off x="-747497" y="3729140"/>
            <a:ext cx="19782994" cy="2828719"/>
            <a:chOff x="0" y="0"/>
            <a:chExt cx="5210336" cy="7450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10336" cy="745012"/>
            </a:xfrm>
            <a:custGeom>
              <a:avLst/>
              <a:gdLst/>
              <a:ahLst/>
              <a:cxnLst/>
              <a:rect l="l" t="t" r="r" b="b"/>
              <a:pathLst>
                <a:path w="5210336" h="745012">
                  <a:moveTo>
                    <a:pt x="0" y="0"/>
                  </a:moveTo>
                  <a:lnTo>
                    <a:pt x="5210336" y="0"/>
                  </a:lnTo>
                  <a:lnTo>
                    <a:pt x="5210336" y="745012"/>
                  </a:lnTo>
                  <a:lnTo>
                    <a:pt x="0" y="745012"/>
                  </a:lnTo>
                  <a:close/>
                </a:path>
              </a:pathLst>
            </a:custGeom>
            <a:gradFill rotWithShape="1">
              <a:gsLst>
                <a:gs pos="0">
                  <a:srgbClr val="2547BF">
                    <a:alpha val="100000"/>
                  </a:srgbClr>
                </a:gs>
                <a:gs pos="100000">
                  <a:srgbClr val="289CB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210336" cy="79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02645" y="5258276"/>
            <a:ext cx="10753870" cy="684848"/>
            <a:chOff x="0" y="0"/>
            <a:chExt cx="14338493" cy="913130"/>
          </a:xfrm>
        </p:grpSpPr>
        <p:sp>
          <p:nvSpPr>
            <p:cNvPr id="15" name="Freeform 15"/>
            <p:cNvSpPr/>
            <p:nvPr/>
          </p:nvSpPr>
          <p:spPr>
            <a:xfrm>
              <a:off x="42478" y="22860"/>
              <a:ext cx="14253538" cy="866140"/>
            </a:xfrm>
            <a:custGeom>
              <a:avLst/>
              <a:gdLst/>
              <a:ahLst/>
              <a:cxnLst/>
              <a:rect l="l" t="t" r="r" b="b"/>
              <a:pathLst>
                <a:path w="14253538" h="866140">
                  <a:moveTo>
                    <a:pt x="292873" y="101600"/>
                  </a:moveTo>
                  <a:cubicBezTo>
                    <a:pt x="6828865" y="133350"/>
                    <a:pt x="7308417" y="121920"/>
                    <a:pt x="7869571" y="110490"/>
                  </a:cubicBezTo>
                  <a:cubicBezTo>
                    <a:pt x="8355830" y="99060"/>
                    <a:pt x="8754897" y="76200"/>
                    <a:pt x="9227742" y="71120"/>
                  </a:cubicBezTo>
                  <a:cubicBezTo>
                    <a:pt x="9745301" y="64770"/>
                    <a:pt x="10229324" y="83820"/>
                    <a:pt x="10855313" y="80010"/>
                  </a:cubicBezTo>
                  <a:cubicBezTo>
                    <a:pt x="11711576" y="74930"/>
                    <a:pt x="13567186" y="0"/>
                    <a:pt x="13894712" y="27940"/>
                  </a:cubicBezTo>
                  <a:cubicBezTo>
                    <a:pt x="13959546" y="33020"/>
                    <a:pt x="13972961" y="34290"/>
                    <a:pt x="14008731" y="48260"/>
                  </a:cubicBezTo>
                  <a:cubicBezTo>
                    <a:pt x="14045620" y="62230"/>
                    <a:pt x="14081390" y="83820"/>
                    <a:pt x="14111571" y="110490"/>
                  </a:cubicBezTo>
                  <a:cubicBezTo>
                    <a:pt x="14141754" y="135890"/>
                    <a:pt x="14169699" y="170180"/>
                    <a:pt x="14190938" y="205740"/>
                  </a:cubicBezTo>
                  <a:cubicBezTo>
                    <a:pt x="14212176" y="241300"/>
                    <a:pt x="14228944" y="283210"/>
                    <a:pt x="14239005" y="325120"/>
                  </a:cubicBezTo>
                  <a:cubicBezTo>
                    <a:pt x="14249065" y="365760"/>
                    <a:pt x="14253538" y="411480"/>
                    <a:pt x="14251301" y="454660"/>
                  </a:cubicBezTo>
                  <a:cubicBezTo>
                    <a:pt x="14249065" y="497840"/>
                    <a:pt x="14241241" y="543560"/>
                    <a:pt x="14226708" y="582930"/>
                  </a:cubicBezTo>
                  <a:cubicBezTo>
                    <a:pt x="14212176" y="623570"/>
                    <a:pt x="14192056" y="662940"/>
                    <a:pt x="14167462" y="695960"/>
                  </a:cubicBezTo>
                  <a:cubicBezTo>
                    <a:pt x="14142872" y="728980"/>
                    <a:pt x="14111571" y="758190"/>
                    <a:pt x="14079155" y="781050"/>
                  </a:cubicBezTo>
                  <a:cubicBezTo>
                    <a:pt x="14046738" y="802640"/>
                    <a:pt x="14008731" y="820420"/>
                    <a:pt x="13971842" y="829310"/>
                  </a:cubicBezTo>
                  <a:cubicBezTo>
                    <a:pt x="13934954" y="838200"/>
                    <a:pt x="13894712" y="840740"/>
                    <a:pt x="13856705" y="836930"/>
                  </a:cubicBezTo>
                  <a:cubicBezTo>
                    <a:pt x="13818699" y="831850"/>
                    <a:pt x="13779574" y="819150"/>
                    <a:pt x="13744922" y="801370"/>
                  </a:cubicBezTo>
                  <a:cubicBezTo>
                    <a:pt x="13710269" y="783590"/>
                    <a:pt x="13676734" y="756920"/>
                    <a:pt x="13649905" y="727710"/>
                  </a:cubicBezTo>
                  <a:cubicBezTo>
                    <a:pt x="13621959" y="698500"/>
                    <a:pt x="13597367" y="661670"/>
                    <a:pt x="13579481" y="623570"/>
                  </a:cubicBezTo>
                  <a:cubicBezTo>
                    <a:pt x="13561595" y="585470"/>
                    <a:pt x="13549300" y="541020"/>
                    <a:pt x="13542594" y="499110"/>
                  </a:cubicBezTo>
                  <a:cubicBezTo>
                    <a:pt x="13537005" y="455930"/>
                    <a:pt x="13537005" y="410210"/>
                    <a:pt x="13542594" y="367030"/>
                  </a:cubicBezTo>
                  <a:cubicBezTo>
                    <a:pt x="13549300" y="325120"/>
                    <a:pt x="13561595" y="280670"/>
                    <a:pt x="13579481" y="242570"/>
                  </a:cubicBezTo>
                  <a:cubicBezTo>
                    <a:pt x="13597367" y="204470"/>
                    <a:pt x="13621959" y="167640"/>
                    <a:pt x="13649905" y="138430"/>
                  </a:cubicBezTo>
                  <a:cubicBezTo>
                    <a:pt x="13676734" y="109220"/>
                    <a:pt x="13710269" y="82550"/>
                    <a:pt x="13744922" y="64770"/>
                  </a:cubicBezTo>
                  <a:cubicBezTo>
                    <a:pt x="13779574" y="46990"/>
                    <a:pt x="13818699" y="34290"/>
                    <a:pt x="13856705" y="29210"/>
                  </a:cubicBezTo>
                  <a:cubicBezTo>
                    <a:pt x="13894712" y="25400"/>
                    <a:pt x="13934954" y="27940"/>
                    <a:pt x="13971842" y="36830"/>
                  </a:cubicBezTo>
                  <a:cubicBezTo>
                    <a:pt x="14008731" y="45720"/>
                    <a:pt x="14046738" y="63500"/>
                    <a:pt x="14079155" y="85090"/>
                  </a:cubicBezTo>
                  <a:cubicBezTo>
                    <a:pt x="14111571" y="107950"/>
                    <a:pt x="14142872" y="137160"/>
                    <a:pt x="14167462" y="170180"/>
                  </a:cubicBezTo>
                  <a:cubicBezTo>
                    <a:pt x="14192056" y="203200"/>
                    <a:pt x="14213295" y="242570"/>
                    <a:pt x="14226708" y="283210"/>
                  </a:cubicBezTo>
                  <a:cubicBezTo>
                    <a:pt x="14241241" y="322580"/>
                    <a:pt x="14249065" y="368300"/>
                    <a:pt x="14251301" y="411480"/>
                  </a:cubicBezTo>
                  <a:cubicBezTo>
                    <a:pt x="14253538" y="454660"/>
                    <a:pt x="14249065" y="500380"/>
                    <a:pt x="14239005" y="542290"/>
                  </a:cubicBezTo>
                  <a:cubicBezTo>
                    <a:pt x="14228944" y="582930"/>
                    <a:pt x="14212176" y="624840"/>
                    <a:pt x="14190938" y="660400"/>
                  </a:cubicBezTo>
                  <a:cubicBezTo>
                    <a:pt x="14169699" y="697230"/>
                    <a:pt x="14141754" y="730250"/>
                    <a:pt x="14111571" y="755650"/>
                  </a:cubicBezTo>
                  <a:cubicBezTo>
                    <a:pt x="14081390" y="782320"/>
                    <a:pt x="14044501" y="803910"/>
                    <a:pt x="14008731" y="817880"/>
                  </a:cubicBezTo>
                  <a:cubicBezTo>
                    <a:pt x="13972961" y="831850"/>
                    <a:pt x="13959546" y="833120"/>
                    <a:pt x="13894712" y="838200"/>
                  </a:cubicBezTo>
                  <a:cubicBezTo>
                    <a:pt x="13567186" y="866140"/>
                    <a:pt x="11711576" y="791210"/>
                    <a:pt x="10855313" y="786130"/>
                  </a:cubicBezTo>
                  <a:cubicBezTo>
                    <a:pt x="10229324" y="782320"/>
                    <a:pt x="9745301" y="801370"/>
                    <a:pt x="9227742" y="795020"/>
                  </a:cubicBezTo>
                  <a:cubicBezTo>
                    <a:pt x="8754897" y="789940"/>
                    <a:pt x="8355830" y="767080"/>
                    <a:pt x="7869571" y="755650"/>
                  </a:cubicBezTo>
                  <a:cubicBezTo>
                    <a:pt x="7308417" y="744220"/>
                    <a:pt x="6828865" y="732790"/>
                    <a:pt x="6053086" y="730250"/>
                  </a:cubicBezTo>
                  <a:cubicBezTo>
                    <a:pt x="4671440" y="723900"/>
                    <a:pt x="674055" y="789940"/>
                    <a:pt x="292873" y="764540"/>
                  </a:cubicBezTo>
                  <a:cubicBezTo>
                    <a:pt x="250395" y="762000"/>
                    <a:pt x="245924" y="762000"/>
                    <a:pt x="222449" y="755650"/>
                  </a:cubicBezTo>
                  <a:cubicBezTo>
                    <a:pt x="200093" y="749300"/>
                    <a:pt x="177736" y="739140"/>
                    <a:pt x="156497" y="726440"/>
                  </a:cubicBezTo>
                  <a:cubicBezTo>
                    <a:pt x="136376" y="715010"/>
                    <a:pt x="116255" y="698500"/>
                    <a:pt x="99487" y="681990"/>
                  </a:cubicBezTo>
                  <a:cubicBezTo>
                    <a:pt x="81602" y="664210"/>
                    <a:pt x="65952" y="643890"/>
                    <a:pt x="52538" y="622300"/>
                  </a:cubicBezTo>
                  <a:cubicBezTo>
                    <a:pt x="39124" y="599440"/>
                    <a:pt x="27946" y="575310"/>
                    <a:pt x="20121" y="551180"/>
                  </a:cubicBezTo>
                  <a:cubicBezTo>
                    <a:pt x="11178" y="525780"/>
                    <a:pt x="5589" y="499110"/>
                    <a:pt x="2235" y="473710"/>
                  </a:cubicBezTo>
                  <a:cubicBezTo>
                    <a:pt x="0" y="447040"/>
                    <a:pt x="0" y="419100"/>
                    <a:pt x="2235" y="393700"/>
                  </a:cubicBezTo>
                  <a:cubicBezTo>
                    <a:pt x="5589" y="367030"/>
                    <a:pt x="11178" y="340360"/>
                    <a:pt x="20121" y="314960"/>
                  </a:cubicBezTo>
                  <a:cubicBezTo>
                    <a:pt x="27946" y="290830"/>
                    <a:pt x="39124" y="266700"/>
                    <a:pt x="52538" y="245110"/>
                  </a:cubicBezTo>
                  <a:cubicBezTo>
                    <a:pt x="65952" y="222250"/>
                    <a:pt x="81602" y="201930"/>
                    <a:pt x="99487" y="184150"/>
                  </a:cubicBezTo>
                  <a:cubicBezTo>
                    <a:pt x="116255" y="167640"/>
                    <a:pt x="136376" y="151130"/>
                    <a:pt x="156497" y="139700"/>
                  </a:cubicBezTo>
                  <a:cubicBezTo>
                    <a:pt x="177736" y="127000"/>
                    <a:pt x="200093" y="116840"/>
                    <a:pt x="222449" y="110490"/>
                  </a:cubicBezTo>
                  <a:cubicBezTo>
                    <a:pt x="245924" y="104140"/>
                    <a:pt x="292873" y="101600"/>
                    <a:pt x="292873" y="101600"/>
                  </a:cubicBezTo>
                </a:path>
              </a:pathLst>
            </a:custGeom>
            <a:solidFill>
              <a:srgbClr val="50AB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40664C48-EEF6-FE79-79EC-8E9A3A4D1564}"/>
              </a:ext>
            </a:extLst>
          </p:cNvPr>
          <p:cNvSpPr txBox="1"/>
          <p:nvPr/>
        </p:nvSpPr>
        <p:spPr>
          <a:xfrm>
            <a:off x="3746496" y="4805658"/>
            <a:ext cx="15158310" cy="995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Chương</a:t>
            </a:r>
            <a:r>
              <a:rPr lang="en-US" sz="6000" b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aytone One"/>
                <a:ea typeface="Paytone One"/>
                <a:cs typeface="Paytone One"/>
                <a:sym typeface="Paytone One"/>
              </a:rPr>
              <a:t> 5. Kết quả cài đặt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701</Words>
  <Application>Microsoft Office PowerPoint</Application>
  <PresentationFormat>Custom</PresentationFormat>
  <Paragraphs>123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Paytone One</vt:lpstr>
      <vt:lpstr>Georgia Pro Cond</vt:lpstr>
      <vt:lpstr>Poppins</vt:lpstr>
      <vt:lpstr>Aptos</vt:lpstr>
      <vt:lpstr>Calibri</vt:lpstr>
      <vt:lpstr>Baloo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BVDA_NguyenKhacDuyHung_63132095</dc:title>
  <cp:lastModifiedBy>Hưng Nguyễn</cp:lastModifiedBy>
  <cp:revision>8</cp:revision>
  <dcterms:created xsi:type="dcterms:W3CDTF">2006-08-16T00:00:00Z</dcterms:created>
  <dcterms:modified xsi:type="dcterms:W3CDTF">2025-06-14T23:08:27Z</dcterms:modified>
  <dc:identifier>DAGqIPRQj6M</dc:identifier>
</cp:coreProperties>
</file>